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9" r:id="rId3"/>
    <p:sldId id="260" r:id="rId4"/>
    <p:sldId id="258" r:id="rId5"/>
    <p:sldId id="256" r:id="rId6"/>
    <p:sldId id="262" r:id="rId7"/>
    <p:sldId id="269" r:id="rId8"/>
    <p:sldId id="263" r:id="rId9"/>
    <p:sldId id="264" r:id="rId10"/>
    <p:sldId id="268" r:id="rId11"/>
    <p:sldId id="270" r:id="rId12"/>
    <p:sldId id="271" r:id="rId13"/>
    <p:sldId id="272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68"/>
    <a:srgbClr val="A28DEF"/>
    <a:srgbClr val="8468EA"/>
    <a:srgbClr val="CB3B23"/>
    <a:srgbClr val="94643C"/>
    <a:srgbClr val="E2D3AC"/>
    <a:srgbClr val="C4956E"/>
    <a:srgbClr val="B67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5;&#1088;&#1072;&#1092;&#1080;&#1082;%20&#1076;&#1086;&#1093;&#1086;&#1076;&#1086;&#1074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5;&#1088;&#1072;&#1092;&#1080;&#1082;%20&#1076;&#1086;&#1093;&#1086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5;&#1088;&#1072;&#1092;&#1080;&#1082;%20&#1076;&#1086;&#1093;&#1086;&#1076;&#1086;&#1074;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6\private\&#1056;&#1077;&#1077;&#1089;&#1090;&#1088;&#1099;\2024\&#1044;&#1083;&#1103;%20&#1050;&#1086;&#1083;&#1083;&#1077;&#1075;&#1080;&#1080;\&#1076;&#1072;&#1085;&#1085;&#1099;&#1077;%20&#1052;&#1057;&#1055;%20(&#1042;&#1086;&#1089;&#1089;&#1090;&#1072;&#1085;&#1086;&#1074;&#1083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ОКС в реестре</a:t>
            </a:r>
          </a:p>
        </c:rich>
      </c:tx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 в собственность Ивановской области, шт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3333333333333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73-40C4-9959-8718108C05CC}"/>
                </c:ext>
              </c:extLst>
            </c:dLbl>
            <c:dLbl>
              <c:idx val="1"/>
              <c:layout>
                <c:manualLayout>
                  <c:x val="1.0416666666666671E-2"/>
                  <c:y val="-3.12500000000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3-40C4-9959-8718108C05CC}"/>
                </c:ext>
              </c:extLst>
            </c:dLbl>
            <c:dLbl>
              <c:idx val="2"/>
              <c:layout>
                <c:manualLayout>
                  <c:x val="2.083333333333352E-3"/>
                  <c:y val="-9.3750000000000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73-40C4-9959-8718108C05CC}"/>
                </c:ext>
              </c:extLst>
            </c:dLbl>
            <c:dLbl>
              <c:idx val="3"/>
              <c:layout>
                <c:manualLayout>
                  <c:x val="4.1666666666666692E-3"/>
                  <c:y val="-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3-40C4-9959-8718108C05CC}"/>
                </c:ext>
              </c:extLst>
            </c:dLbl>
            <c:dLbl>
              <c:idx val="4"/>
              <c:layout>
                <c:manualLayout>
                  <c:x val="4.1666666666666692E-3"/>
                  <c:y val="-9.3750000000000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73-40C4-9959-8718108C0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17</c:v>
                </c:pt>
                <c:pt idx="2">
                  <c:v>33</c:v>
                </c:pt>
                <c:pt idx="3">
                  <c:v>41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73-40C4-9959-8718108C05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передано в муниципальную собственность,
шт.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4583333333333341E-2"/>
                  <c:y val="-9.3750000000000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73-40C4-9959-8718108C05CC}"/>
                </c:ext>
              </c:extLst>
            </c:dLbl>
            <c:dLbl>
              <c:idx val="1"/>
              <c:layout>
                <c:manualLayout>
                  <c:x val="1.2499999999999956E-2"/>
                  <c:y val="-3.1250000000000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73-40C4-9959-8718108C05CC}"/>
                </c:ext>
              </c:extLst>
            </c:dLbl>
            <c:dLbl>
              <c:idx val="2"/>
              <c:layout>
                <c:manualLayout>
                  <c:x val="5.1271955506128446E-3"/>
                  <c:y val="1.1469453774037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73-40C4-9959-8718108C05CC}"/>
                </c:ext>
              </c:extLst>
            </c:dLbl>
            <c:dLbl>
              <c:idx val="3"/>
              <c:layout>
                <c:manualLayout>
                  <c:x val="1.4583333333333341E-2"/>
                  <c:y val="-3.1250000000000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73-40C4-9959-8718108C05CC}"/>
                </c:ext>
              </c:extLst>
            </c:dLbl>
            <c:dLbl>
              <c:idx val="4"/>
              <c:layout>
                <c:manualLayout>
                  <c:x val="6.7901925834679524E-3"/>
                  <c:y val="-3.1252003767760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73-40C4-9959-8718108C0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17</c:v>
                </c:pt>
                <c:pt idx="2">
                  <c:v>30</c:v>
                </c:pt>
                <c:pt idx="3">
                  <c:v>37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F73-40C4-9959-8718108C0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074112"/>
        <c:axId val="154276608"/>
      </c:barChart>
      <c:catAx>
        <c:axId val="1540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276608"/>
        <c:crosses val="autoZero"/>
        <c:auto val="1"/>
        <c:lblAlgn val="ctr"/>
        <c:lblOffset val="100"/>
        <c:noMultiLvlLbl val="0"/>
      </c:catAx>
      <c:valAx>
        <c:axId val="154276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540741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024222760042565"/>
          <c:y val="6.7193388537229323E-2"/>
          <c:w val="0.29580716622001763"/>
          <c:h val="0.8410509812704726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60225448178984E-2"/>
          <c:y val="5.4320607457593609E-2"/>
          <c:w val="0.588540621916255"/>
          <c:h val="0.8196758027940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 в собственность Ивановской области, шт.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5432185173779283E-3"/>
                  <c:y val="-2.693633329289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A0-4F9B-AADF-6577457C705C}"/>
                </c:ext>
              </c:extLst>
            </c:dLbl>
            <c:dLbl>
              <c:idx val="1"/>
              <c:layout>
                <c:manualLayout>
                  <c:x val="-1.0865676841768058E-3"/>
                  <c:y val="-2.063327640751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0-4F9B-AADF-6577457C705C}"/>
                </c:ext>
              </c:extLst>
            </c:dLbl>
            <c:dLbl>
              <c:idx val="2"/>
              <c:layout>
                <c:manualLayout>
                  <c:x val="-1.2864301912147639E-3"/>
                  <c:y val="-8.45332860506857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A0-4F9B-AADF-6577457C705C}"/>
                </c:ext>
              </c:extLst>
            </c:dLbl>
            <c:dLbl>
              <c:idx val="3"/>
              <c:layout>
                <c:manualLayout>
                  <c:x val="-1.4107026761355681E-3"/>
                  <c:y val="-2.286053796454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A0-4F9B-AADF-6577457C705C}"/>
                </c:ext>
              </c:extLst>
            </c:dLbl>
            <c:dLbl>
              <c:idx val="4"/>
              <c:layout>
                <c:manualLayout>
                  <c:x val="-9.4580848661310584E-4"/>
                  <c:y val="-3.182129958845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A0-4F9B-AADF-6577457C7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19</c:v>
                </c:pt>
                <c:pt idx="3">
                  <c:v>14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A0-4F9B-AADF-6577457C7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305664"/>
        <c:axId val="154307200"/>
      </c:barChart>
      <c:catAx>
        <c:axId val="1543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307200"/>
        <c:crosses val="autoZero"/>
        <c:auto val="1"/>
        <c:lblAlgn val="ctr"/>
        <c:lblOffset val="100"/>
        <c:noMultiLvlLbl val="0"/>
      </c:catAx>
      <c:valAx>
        <c:axId val="154307200"/>
        <c:scaling>
          <c:orientation val="minMax"/>
          <c:max val="35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54305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581221379788136"/>
          <c:y val="0.33484591145080089"/>
          <c:w val="0.32319131854393179"/>
          <c:h val="0.26117285851600924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</c:legend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EF1F-42E3-9EAE-085632FFEC40}"/>
              </c:ext>
            </c:extLst>
          </c:dPt>
          <c:dLbls>
            <c:dLbl>
              <c:idx val="0"/>
              <c:layout>
                <c:manualLayout>
                  <c:x val="0.18550724637681337"/>
                  <c:y val="0.1226053639846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F-42E3-9EAE-085632FFEC40}"/>
                </c:ext>
              </c:extLst>
            </c:dLbl>
            <c:dLbl>
              <c:idx val="1"/>
              <c:layout>
                <c:manualLayout>
                  <c:x val="4.7103168120582475E-2"/>
                  <c:y val="-0.13793133616918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F-42E3-9EAE-085632FFEC40}"/>
                </c:ext>
              </c:extLst>
            </c:dLbl>
            <c:dLbl>
              <c:idx val="2"/>
              <c:layout>
                <c:manualLayout>
                  <c:x val="0.19917012448132784"/>
                  <c:y val="0.13026819923371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1F-42E3-9EAE-085632FFEC40}"/>
                </c:ext>
              </c:extLst>
            </c:dLbl>
            <c:dLbl>
              <c:idx val="3"/>
              <c:layout>
                <c:manualLayout>
                  <c:x val="0"/>
                  <c:y val="-0.14176245210728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1F-42E3-9EAE-085632FFE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'данные МСП'!$D$40:$D$43</c:f>
              <c:strCache>
                <c:ptCount val="4"/>
                <c:pt idx="0">
                  <c:v>Состав перечня </c:v>
                </c:pt>
                <c:pt idx="1">
                  <c:v>земельные участки</c:v>
                </c:pt>
                <c:pt idx="2">
                  <c:v>ОКС</c:v>
                </c:pt>
                <c:pt idx="3">
                  <c:v>движимое имущество</c:v>
                </c:pt>
              </c:strCache>
            </c:strRef>
          </c:cat>
          <c:val>
            <c:numRef>
              <c:f>'данные МСП'!$E$40:$E$43</c:f>
              <c:numCache>
                <c:formatCode>General</c:formatCode>
                <c:ptCount val="4"/>
                <c:pt idx="1">
                  <c:v>5</c:v>
                </c:pt>
                <c:pt idx="2">
                  <c:v>48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1F-42E3-9EAE-085632FFEC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918022541245449"/>
          <c:y val="0.18819012795539691"/>
          <c:w val="0.28868976396978918"/>
          <c:h val="0.57029232851276856"/>
        </c:manualLayout>
      </c:layout>
      <c:overlay val="0"/>
      <c:txPr>
        <a:bodyPr/>
        <a:lstStyle/>
        <a:p>
          <a:pPr>
            <a:defRPr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42625715335448E-2"/>
          <c:y val="5.7515937308040298E-2"/>
          <c:w val="0.80304871072848738"/>
          <c:h val="0.7385071052973944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'данные МСП'!$C$4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МСП'!$D$3:$H$3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МСП'!$D$4:$H$4</c:f>
              <c:numCache>
                <c:formatCode>General</c:formatCode>
                <c:ptCount val="5"/>
                <c:pt idx="0">
                  <c:v>42</c:v>
                </c:pt>
                <c:pt idx="1">
                  <c:v>47</c:v>
                </c:pt>
                <c:pt idx="2">
                  <c:v>52</c:v>
                </c:pt>
                <c:pt idx="3">
                  <c:v>52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2-44A3-BB40-768A548910D9}"/>
            </c:ext>
          </c:extLst>
        </c:ser>
        <c:ser>
          <c:idx val="1"/>
          <c:order val="1"/>
          <c:tx>
            <c:strRef>
              <c:f>'данные МСП'!$C$6</c:f>
              <c:strCache>
                <c:ptCount val="1"/>
                <c:pt idx="0">
                  <c:v>сдано в аренду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МСП'!$D$3:$H$3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МСП'!$D$6:$H$6</c:f>
              <c:numCache>
                <c:formatCode>General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20</c:v>
                </c:pt>
                <c:pt idx="3">
                  <c:v>29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2-44A3-BB40-768A54891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96160"/>
        <c:axId val="117597696"/>
      </c:barChart>
      <c:catAx>
        <c:axId val="1175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97696"/>
        <c:crosses val="autoZero"/>
        <c:auto val="1"/>
        <c:lblAlgn val="ctr"/>
        <c:lblOffset val="100"/>
        <c:noMultiLvlLbl val="0"/>
      </c:catAx>
      <c:valAx>
        <c:axId val="11759769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17596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719133644382437"/>
          <c:y val="0.35277443377474316"/>
          <c:w val="0.15963995862054189"/>
          <c:h val="0.38333939919930726"/>
        </c:manualLayout>
      </c:layout>
      <c:overlay val="0"/>
      <c:txPr>
        <a:bodyPr/>
        <a:lstStyle/>
        <a:p>
          <a:pPr>
            <a:defRPr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2781437440422"/>
          <c:y val="5.8532338308457707E-2"/>
          <c:w val="0.6537218562559578"/>
          <c:h val="0.598293375641477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Передача (изъятие) имущества Ивановской области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Итого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164</c:v>
                </c:pt>
                <c:pt idx="1">
                  <c:v>147</c:v>
                </c:pt>
                <c:pt idx="2">
                  <c:v>163</c:v>
                </c:pt>
                <c:pt idx="3">
                  <c:v>76</c:v>
                </c:pt>
                <c:pt idx="4">
                  <c:v>92</c:v>
                </c:pt>
                <c:pt idx="5">
                  <c:v>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9-4A9A-AB0A-98347466BEC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Списание имущества Ивановской области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Итого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9-4A9A-AB0A-98347466BEC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Приватизация (продажа) имущества Ивановской области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Итого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13</c:v>
                </c:pt>
                <c:pt idx="1">
                  <c:v>7</c:v>
                </c:pt>
                <c:pt idx="2">
                  <c:v>13</c:v>
                </c:pt>
                <c:pt idx="3">
                  <c:v>15</c:v>
                </c:pt>
                <c:pt idx="4">
                  <c:v>32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9-4A9A-AB0A-98347466BEC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Передача (прекращение) права постоянного (бессрочного) пользования ЗУ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Итого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50</c:v>
                </c:pt>
                <c:pt idx="3">
                  <c:v>17</c:v>
                </c:pt>
                <c:pt idx="4">
                  <c:v>13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39-4A9A-AB0A-98347466BECF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Установление публичного сервитута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Итого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23</c:v>
                </c:pt>
                <c:pt idx="1">
                  <c:v>32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9-4A9A-AB0A-98347466BECF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Перевод ЗУ из одной категории в другую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Итого</c:v>
                </c:pt>
              </c:strCache>
            </c: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28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39-4A9A-AB0A-98347466B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8741248"/>
        <c:axId val="158742784"/>
      </c:barChart>
      <c:catAx>
        <c:axId val="15874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42784"/>
        <c:crosses val="autoZero"/>
        <c:auto val="1"/>
        <c:lblAlgn val="ctr"/>
        <c:lblOffset val="100"/>
        <c:noMultiLvlLbl val="0"/>
      </c:catAx>
      <c:valAx>
        <c:axId val="15874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41248"/>
        <c:crosses val="autoZero"/>
        <c:crossBetween val="between"/>
        <c:majorUnit val="50"/>
      </c:valAx>
      <c:dTable>
        <c:showHorzBorder val="1"/>
        <c:showVertBorder val="1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46232800960131E-2"/>
          <c:y val="6.4182104766137102E-2"/>
          <c:w val="0.59760070061659865"/>
          <c:h val="0.809493389623375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Приватизация (ПП)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5698805138867409E-3"/>
                  <c:y val="-3.0941981105413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B-4277-B265-5EEE6477E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B-4277-B265-5EEE6477E6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ПродажаОКС из ОУ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8403022374803321E-3"/>
                  <c:y val="-6.8759416595037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EB-4277-B265-5EEE6477E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B-4277-B265-5EEE6477E6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Преимущественное право выкупа (ОКС+ЗУ)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EB-4277-B265-5EEE6477E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EB-4277-B265-5EEE6477E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17560064"/>
        <c:axId val="117561600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Общее количество объектов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cap="flat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3395926529705364E-2"/>
                  <c:y val="-4.724177472344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B-4277-B265-5EEE6477E626}"/>
                </c:ext>
              </c:extLst>
            </c:dLbl>
            <c:dLbl>
              <c:idx val="1"/>
              <c:layout>
                <c:manualLayout>
                  <c:x val="-3.0594673154230027E-2"/>
                  <c:y val="-4.409232307521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B-4277-B265-5EEE6477E626}"/>
                </c:ext>
              </c:extLst>
            </c:dLbl>
            <c:dLbl>
              <c:idx val="2"/>
              <c:layout>
                <c:manualLayout>
                  <c:x val="-1.7996866561311782E-2"/>
                  <c:y val="-5.669012966813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B-4277-B265-5EEE6477E626}"/>
                </c:ext>
              </c:extLst>
            </c:dLbl>
            <c:dLbl>
              <c:idx val="3"/>
              <c:layout>
                <c:manualLayout>
                  <c:x val="-3.4194046466492316E-2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EB-4277-B265-5EEE6477E626}"/>
                </c:ext>
              </c:extLst>
            </c:dLbl>
            <c:dLbl>
              <c:idx val="4"/>
              <c:layout>
                <c:manualLayout>
                  <c:x val="-3.2394359810361206E-2"/>
                  <c:y val="-5.9839581316361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EB-4277-B265-5EEE6477E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7</c:v>
                </c:pt>
                <c:pt idx="3">
                  <c:v>18</c:v>
                </c:pt>
                <c:pt idx="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0EB-4277-B265-5EEE6477E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560064"/>
        <c:axId val="117561600"/>
      </c:lineChart>
      <c:catAx>
        <c:axId val="1175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61600"/>
        <c:crosses val="autoZero"/>
        <c:auto val="1"/>
        <c:lblAlgn val="ctr"/>
        <c:lblOffset val="100"/>
        <c:noMultiLvlLbl val="0"/>
      </c:catAx>
      <c:valAx>
        <c:axId val="11756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6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79620146372733"/>
          <c:y val="0"/>
          <c:w val="0.31620375513831794"/>
          <c:h val="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ОКС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42</c:v>
                </c:pt>
                <c:pt idx="2">
                  <c:v>37</c:v>
                </c:pt>
                <c:pt idx="3">
                  <c:v>46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F-4EDD-8936-1401DD2879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ЗУ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</c:v>
                </c:pt>
                <c:pt idx="1">
                  <c:v>68</c:v>
                </c:pt>
                <c:pt idx="2">
                  <c:v>70</c:v>
                </c:pt>
                <c:pt idx="3">
                  <c:v>73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F-4EDD-8936-1401DD287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7668864"/>
        <c:axId val="117678848"/>
      </c:barChart>
      <c:catAx>
        <c:axId val="11766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78848"/>
        <c:crosses val="autoZero"/>
        <c:auto val="1"/>
        <c:lblAlgn val="ctr"/>
        <c:lblOffset val="100"/>
        <c:noMultiLvlLbl val="0"/>
      </c:catAx>
      <c:valAx>
        <c:axId val="11767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6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69923543849001"/>
          <c:y val="0.43085161590232723"/>
          <c:w val="0.1580940501560438"/>
          <c:h val="0.1197317913385829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Лист1!$C$13</c:f>
              <c:strCache>
                <c:ptCount val="1"/>
                <c:pt idx="0">
                  <c:v>Доходы от сдачи имущества и земельных участков, поступление дебиторской задолженности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3.1188865525890934E-3"/>
                  <c:y val="-0.401267032751676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23,11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6D-42AB-AC25-27EA0F8CE522}"/>
                </c:ext>
              </c:extLst>
            </c:dLbl>
            <c:dLbl>
              <c:idx val="1"/>
              <c:layout>
                <c:manualLayout>
                  <c:x val="-3.1188865525890934E-3"/>
                  <c:y val="-0.2996804421816320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13,71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E6D-42AB-AC25-27EA0F8CE522}"/>
                </c:ext>
              </c:extLst>
            </c:dLbl>
            <c:dLbl>
              <c:idx val="2"/>
              <c:layout>
                <c:manualLayout>
                  <c:x val="0"/>
                  <c:y val="-0.3301564193526454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17,35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6D-42AB-AC25-27EA0F8CE522}"/>
                </c:ext>
              </c:extLst>
            </c:dLbl>
            <c:dLbl>
              <c:idx val="3"/>
              <c:layout>
                <c:manualLayout>
                  <c:x val="-3.1188865525890934E-3"/>
                  <c:y val="-0.3606323965236588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18,86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E6D-42AB-AC25-27EA0F8CE522}"/>
                </c:ext>
              </c:extLst>
            </c:dLbl>
            <c:dLbl>
              <c:idx val="4"/>
              <c:layout>
                <c:manualLayout>
                  <c:x val="3.1188865525890934E-3"/>
                  <c:y val="-0.4114256918086812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23,19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6D-42AB-AC25-27EA0F8CE5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5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</c:numLit>
          </c:cat>
          <c:val>
            <c:numRef>
              <c:f>Лист1!$C$14:$C$18</c:f>
              <c:numCache>
                <c:formatCode>General</c:formatCode>
                <c:ptCount val="5"/>
                <c:pt idx="0">
                  <c:v>23106206.109999999</c:v>
                </c:pt>
                <c:pt idx="1">
                  <c:v>13706566.359999999</c:v>
                </c:pt>
                <c:pt idx="2">
                  <c:v>17353255.25</c:v>
                </c:pt>
                <c:pt idx="3">
                  <c:v>18863840.459999997</c:v>
                </c:pt>
                <c:pt idx="4">
                  <c:v>23194514.010000005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D-42AB-AC25-27EA0F8CE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89824"/>
        <c:axId val="117791360"/>
      </c:barChart>
      <c:catAx>
        <c:axId val="1177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791360"/>
        <c:crosses val="autoZero"/>
        <c:auto val="1"/>
        <c:lblAlgn val="ctr"/>
        <c:lblOffset val="100"/>
        <c:noMultiLvlLbl val="0"/>
      </c:catAx>
      <c:valAx>
        <c:axId val="117791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78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299082175596591"/>
          <c:y val="0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Лист1!$D$13</c:f>
              <c:strCache>
                <c:ptCount val="1"/>
                <c:pt idx="0">
                  <c:v>Доходы от реализации имущества и земельных участков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9752948166397589E-2"/>
                  <c:y val="-9.77770934236680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98-4945-B996-5D2012C44927}"/>
                </c:ext>
              </c:extLst>
            </c:dLbl>
            <c:dLbl>
              <c:idx val="1"/>
              <c:layout>
                <c:manualLayout>
                  <c:x val="0"/>
                  <c:y val="-9.77770934236680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98-4945-B996-5D2012C44927}"/>
                </c:ext>
              </c:extLst>
            </c:dLbl>
            <c:dLbl>
              <c:idx val="2"/>
              <c:layout>
                <c:manualLayout>
                  <c:x val="-9.8764740831987947E-3"/>
                  <c:y val="-0.146665640135502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098-4945-B996-5D2012C44927}"/>
                </c:ext>
              </c:extLst>
            </c:dLbl>
            <c:dLbl>
              <c:idx val="3"/>
              <c:layout>
                <c:manualLayout>
                  <c:x val="-3.2921580277329317E-3"/>
                  <c:y val="-0.31999776029564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59,45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098-4945-B996-5D2012C44927}"/>
                </c:ext>
              </c:extLst>
            </c:dLbl>
            <c:dLbl>
              <c:idx val="4"/>
              <c:layout>
                <c:manualLayout>
                  <c:x val="3.2921580277329369E-3"/>
                  <c:y val="-0.302220106945883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098-4945-B996-5D2012C44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5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</c:numLit>
          </c:cat>
          <c:val>
            <c:numRef>
              <c:f>Лист1!$D$14:$D$18</c:f>
              <c:numCache>
                <c:formatCode>General</c:formatCode>
                <c:ptCount val="5"/>
                <c:pt idx="0">
                  <c:v>3887293.79</c:v>
                </c:pt>
                <c:pt idx="1">
                  <c:v>9929840.9900000002</c:v>
                </c:pt>
                <c:pt idx="2">
                  <c:v>20289896.34</c:v>
                </c:pt>
                <c:pt idx="3">
                  <c:v>59453803.420000002</c:v>
                </c:pt>
                <c:pt idx="4">
                  <c:v>54571565.240000002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98-4945-B996-5D2012C44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19264"/>
        <c:axId val="117820800"/>
      </c:barChart>
      <c:catAx>
        <c:axId val="11781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20800"/>
        <c:crosses val="autoZero"/>
        <c:auto val="1"/>
        <c:lblAlgn val="ctr"/>
        <c:lblOffset val="100"/>
        <c:noMultiLvlLbl val="0"/>
      </c:catAx>
      <c:valAx>
        <c:axId val="117820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81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чреждений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'данные реестр'!$A$33</c:f>
              <c:strCache>
                <c:ptCount val="1"/>
                <c:pt idx="0">
                  <c:v>Учреждения, всего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реестр'!$B$33:$F$33</c:f>
              <c:numCache>
                <c:formatCode>General</c:formatCode>
                <c:ptCount val="5"/>
                <c:pt idx="0">
                  <c:v>301</c:v>
                </c:pt>
                <c:pt idx="1">
                  <c:v>300</c:v>
                </c:pt>
                <c:pt idx="2">
                  <c:v>301</c:v>
                </c:pt>
                <c:pt idx="3">
                  <c:v>302</c:v>
                </c:pt>
                <c:pt idx="4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0-43E3-B8F1-FA9CFAB87D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6225920"/>
        <c:axId val="116227456"/>
      </c:barChart>
      <c:catAx>
        <c:axId val="1162259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227456"/>
        <c:crosses val="autoZero"/>
        <c:auto val="1"/>
        <c:lblAlgn val="ctr"/>
        <c:lblOffset val="100"/>
        <c:noMultiLvlLbl val="0"/>
      </c:catAx>
      <c:valAx>
        <c:axId val="116227456"/>
        <c:scaling>
          <c:orientation val="minMax"/>
          <c:max val="310"/>
          <c:min val="200"/>
        </c:scaling>
        <c:delete val="1"/>
        <c:axPos val="l"/>
        <c:numFmt formatCode="General" sourceLinked="1"/>
        <c:majorTickMark val="none"/>
        <c:minorTickMark val="none"/>
        <c:tickLblPos val="none"/>
        <c:crossAx val="11622592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44052048544226E-2"/>
          <c:y val="1.4222122679806265E-2"/>
          <c:w val="0.62186119887459612"/>
          <c:h val="0.87196935337869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Лист1!$A$13</c:f>
              <c:strCache>
                <c:ptCount val="1"/>
                <c:pt idx="0">
                  <c:v>Год</c:v>
                </c:pt>
              </c:strCache>
            </c:strRef>
          </c:tx>
          <c:invertIfNegative val="0"/>
          <c:cat>
            <c:numLit>
              <c:formatCode>General</c:formatCode>
              <c:ptCount val="5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</c:numLit>
          </c:cat>
          <c:val>
            <c:numRef>
              <c:f>Лист1!$A$14:$A$18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7-4285-AFBC-520A88F5D4B9}"/>
            </c:ext>
          </c:extLst>
        </c:ser>
        <c:ser>
          <c:idx val="1"/>
          <c:order val="1"/>
          <c:tx>
            <c:strRef>
              <c:f>Лист1!$B$13</c:f>
              <c:strCache>
                <c:ptCount val="1"/>
                <c:pt idx="0">
                  <c:v>Доходы в виде дивидентов по акциям и от перечсления части прибыли государственными унитарными предприятиями</c:v>
                </c:pt>
              </c:strCache>
            </c:strRef>
          </c:tx>
          <c:spPr>
            <a:solidFill>
              <a:srgbClr val="CB3B2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6 ,57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7-4285-AFBC-520A88F5D4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3,65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7-4285-AFBC-520A88F5D4B9}"/>
                </c:ext>
              </c:extLst>
            </c:dLbl>
            <c:dLbl>
              <c:idx val="2"/>
              <c:layout>
                <c:manualLayout>
                  <c:x val="3.0420374754434892E-4"/>
                  <c:y val="7.111061339903160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12,31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B7-4285-AFBC-520A88F5D4B9}"/>
                </c:ext>
              </c:extLst>
            </c:dLbl>
            <c:dLbl>
              <c:idx val="3"/>
              <c:layout>
                <c:manualLayout>
                  <c:x val="-1.4453376707120201E-3"/>
                  <c:y val="7.1110613399031587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13,26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B7-4285-AFBC-520A88F5D4B9}"/>
                </c:ext>
              </c:extLst>
            </c:dLbl>
            <c:dLbl>
              <c:idx val="4"/>
              <c:layout>
                <c:manualLayout>
                  <c:x val="-1.4453376707120201E-3"/>
                  <c:y val="-1.185176889983860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8,40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3B7-4285-AFBC-520A88F5D4B9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5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</c:numLit>
          </c:cat>
          <c:val>
            <c:numRef>
              <c:f>Лист1!$B$14:$B$18</c:f>
              <c:numCache>
                <c:formatCode>General</c:formatCode>
                <c:ptCount val="5"/>
                <c:pt idx="0" formatCode="#,##0.00">
                  <c:v>6565282.4000000004</c:v>
                </c:pt>
                <c:pt idx="1">
                  <c:v>3647744.4</c:v>
                </c:pt>
                <c:pt idx="2">
                  <c:v>12312256.289999979</c:v>
                </c:pt>
                <c:pt idx="3">
                  <c:v>13257658.82</c:v>
                </c:pt>
                <c:pt idx="4">
                  <c:v>8399649.169999985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B7-4285-AFBC-520A88F5D4B9}"/>
            </c:ext>
          </c:extLst>
        </c:ser>
        <c:ser>
          <c:idx val="2"/>
          <c:order val="2"/>
          <c:tx>
            <c:strRef>
              <c:f>Лист1!$C$13</c:f>
              <c:strCache>
                <c:ptCount val="1"/>
                <c:pt idx="0">
                  <c:v>Доходы от сдачи имущества и земельных участков, поступление дебиторской задолженности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23,11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3B7-4285-AFBC-520A88F5D4B9}"/>
                </c:ext>
              </c:extLst>
            </c:dLbl>
            <c:dLbl>
              <c:idx val="1"/>
              <c:layout>
                <c:manualLayout>
                  <c:x val="1.4453376707120201E-3"/>
                  <c:y val="2.370353779967718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13,71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3B7-4285-AFBC-520A88F5D4B9}"/>
                </c:ext>
              </c:extLst>
            </c:dLbl>
            <c:dLbl>
              <c:idx val="2"/>
              <c:layout>
                <c:manualLayout>
                  <c:x val="0"/>
                  <c:y val="-1.185176889983860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17,35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3B7-4285-AFBC-520A88F5D4B9}"/>
                </c:ext>
              </c:extLst>
            </c:dLbl>
            <c:dLbl>
              <c:idx val="3"/>
              <c:layout>
                <c:manualLayout>
                  <c:x val="1.4453376707120201E-3"/>
                  <c:y val="7.111061339903062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18,86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3B7-4285-AFBC-520A88F5D4B9}"/>
                </c:ext>
              </c:extLst>
            </c:dLbl>
            <c:dLbl>
              <c:idx val="4"/>
              <c:layout>
                <c:manualLayout>
                  <c:x val="2.8906753414240402E-3"/>
                  <c:y val="2.3703537799677167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23,19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3B7-4285-AFBC-520A88F5D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5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</c:numLit>
          </c:cat>
          <c:val>
            <c:numRef>
              <c:f>Лист1!$C$14:$C$18</c:f>
              <c:numCache>
                <c:formatCode>General</c:formatCode>
                <c:ptCount val="5"/>
                <c:pt idx="0">
                  <c:v>23106206.109999999</c:v>
                </c:pt>
                <c:pt idx="1">
                  <c:v>13706566.359999999</c:v>
                </c:pt>
                <c:pt idx="2">
                  <c:v>17353255.25</c:v>
                </c:pt>
                <c:pt idx="3">
                  <c:v>18863840.459999997</c:v>
                </c:pt>
                <c:pt idx="4">
                  <c:v>23194514.010000005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B7-4285-AFBC-520A88F5D4B9}"/>
            </c:ext>
          </c:extLst>
        </c:ser>
        <c:ser>
          <c:idx val="3"/>
          <c:order val="3"/>
          <c:tx>
            <c:strRef>
              <c:f>Лист1!$D$13</c:f>
              <c:strCache>
                <c:ptCount val="1"/>
                <c:pt idx="0">
                  <c:v>Доходы от реализации имущества и земельных участков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3,89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3B7-4285-AFBC-520A88F5D4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9,93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3B7-4285-AFBC-520A88F5D4B9}"/>
                </c:ext>
              </c:extLst>
            </c:dLbl>
            <c:dLbl>
              <c:idx val="2"/>
              <c:layout>
                <c:manualLayout>
                  <c:x val="0"/>
                  <c:y val="4.740707559935422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20,29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3B7-4285-AFBC-520A88F5D4B9}"/>
                </c:ext>
              </c:extLst>
            </c:dLbl>
            <c:dLbl>
              <c:idx val="3"/>
              <c:layout>
                <c:manualLayout>
                  <c:x val="-1.4453376707120201E-3"/>
                  <c:y val="-2.3705404219976295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59,45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3B7-4285-AFBC-520A88F5D4B9}"/>
                </c:ext>
              </c:extLst>
            </c:dLbl>
            <c:dLbl>
              <c:idx val="4"/>
              <c:layout>
                <c:manualLayout>
                  <c:x val="2.8906753414240402E-3"/>
                  <c:y val="3.555530669951580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54,57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3B7-4285-AFBC-520A88F5D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5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</c:numLit>
          </c:cat>
          <c:val>
            <c:numRef>
              <c:f>Лист1!$D$14:$D$18</c:f>
              <c:numCache>
                <c:formatCode>General</c:formatCode>
                <c:ptCount val="5"/>
                <c:pt idx="0">
                  <c:v>3887293.79</c:v>
                </c:pt>
                <c:pt idx="1">
                  <c:v>9929840.9900000002</c:v>
                </c:pt>
                <c:pt idx="2">
                  <c:v>20289896.34</c:v>
                </c:pt>
                <c:pt idx="3">
                  <c:v>59453803.420000002</c:v>
                </c:pt>
                <c:pt idx="4">
                  <c:v>54571565.240000002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3B7-4285-AFBC-520A88F5D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44992"/>
        <c:axId val="117891840"/>
      </c:barChart>
      <c:catAx>
        <c:axId val="1178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91840"/>
        <c:crosses val="autoZero"/>
        <c:auto val="1"/>
        <c:lblAlgn val="ctr"/>
        <c:lblOffset val="100"/>
        <c:noMultiLvlLbl val="0"/>
      </c:catAx>
      <c:valAx>
        <c:axId val="1178918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844992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928505859990882"/>
          <c:y val="5.2911149061657205E-2"/>
          <c:w val="0.33766934634547041"/>
          <c:h val="0.93425161212053576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</c:legend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</c:legend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68</c:v>
                </c:pt>
                <c:pt idx="2">
                  <c:v>70</c:v>
                </c:pt>
                <c:pt idx="3">
                  <c:v>73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0-4990-81AA-43C0A45F1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03104"/>
        <c:axId val="115908992"/>
      </c:barChart>
      <c:catAx>
        <c:axId val="1159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08992"/>
        <c:crosses val="autoZero"/>
        <c:auto val="1"/>
        <c:lblAlgn val="ctr"/>
        <c:lblOffset val="100"/>
        <c:noMultiLvlLbl val="0"/>
      </c:catAx>
      <c:valAx>
        <c:axId val="11590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03104"/>
        <c:crosses val="autoZero"/>
        <c:crossBetween val="between"/>
      </c:valAx>
    </c:plotArea>
    <c:plotVisOnly val="1"/>
    <c:dispBlanksAs val="gap"/>
    <c:showDLblsOverMax val="0"/>
  </c:chart>
  <c:spPr>
    <a:effectLst>
      <a:softEdge rad="63500"/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2820827437367"/>
          <c:y val="5.6914616324681935E-2"/>
          <c:w val="0.84293840717044577"/>
          <c:h val="0.62097930246556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Проекты (Итого за 5 лет - 237)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90500" h="38100" prst="coolSlant"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33</c:v>
                </c:pt>
                <c:pt idx="2">
                  <c:v>32</c:v>
                </c:pt>
                <c:pt idx="3">
                  <c:v>44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A-4226-8D54-1F4F45241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50240"/>
        <c:axId val="167076608"/>
      </c:barChart>
      <c:catAx>
        <c:axId val="1670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76608"/>
        <c:crosses val="autoZero"/>
        <c:auto val="1"/>
        <c:lblAlgn val="ctr"/>
        <c:lblOffset val="100"/>
        <c:noMultiLvlLbl val="0"/>
      </c:catAx>
      <c:valAx>
        <c:axId val="1670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050240"/>
        <c:crosses val="autoZero"/>
        <c:crossBetween val="between"/>
      </c:valAx>
      <c:spPr>
        <a:effectLst>
          <a:innerShdw blurRad="63500" dist="50800" dir="16200000">
            <a:prstClr val="black">
              <a:alpha val="50000"/>
            </a:prstClr>
          </a:innerShdw>
        </a:effectLst>
      </c:spPr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распоряжений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извещений</c:v>
                </c:pt>
              </c:strCache>
            </c:strRef>
          </c:tx>
          <c:spPr>
            <a:solidFill>
              <a:srgbClr val="92D05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113</c:v>
                </c:pt>
                <c:pt idx="2">
                  <c:v>141</c:v>
                </c:pt>
                <c:pt idx="3">
                  <c:v>151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2-421F-A20F-4C9F47FBBE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земельных участков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</c:numRef>
          </c:val>
          <c:extLst>
            <c:ext xmlns:c16="http://schemas.microsoft.com/office/drawing/2014/chart" uri="{C3380CC4-5D6E-409C-BE32-E72D297353CC}">
              <c16:uniqueId val="{00000001-FB92-421F-A20F-4C9F47FBB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44384"/>
        <c:axId val="167346176"/>
      </c:barChart>
      <c:catAx>
        <c:axId val="1673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346176"/>
        <c:crosses val="autoZero"/>
        <c:auto val="1"/>
        <c:lblAlgn val="ctr"/>
        <c:lblOffset val="100"/>
        <c:noMultiLvlLbl val="0"/>
      </c:catAx>
      <c:valAx>
        <c:axId val="16734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344384"/>
        <c:crosses val="autoZero"/>
        <c:crossBetween val="between"/>
      </c:valAx>
      <c:spPr>
        <a:scene3d>
          <a:camera prst="orthographicFront"/>
          <a:lightRig rig="threePt" dir="t"/>
        </a:scene3d>
        <a:sp3d prstMaterial="legacyWireframe"/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>
      <a:bevelT w="38100" h="57150"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Распределение объектов недвижимости </a:t>
            </a:r>
          </a:p>
        </c:rich>
      </c:tx>
      <c:layout>
        <c:manualLayout>
          <c:xMode val="edge"/>
          <c:yMode val="edge"/>
          <c:x val="0.11272739595310026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C00000">
                <a:alpha val="72000"/>
              </a:srgbClr>
            </a:solidFill>
            <a:effectLst>
              <a:outerShdw blurRad="40000" dist="230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>
                <a:rot lat="0" lon="0" rev="15000000"/>
              </a:lightRig>
            </a:scene3d>
            <a:sp3d prstMaterial="flat">
              <a:bevelT w="63500" h="254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outerShdw blurRad="40000" dist="230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prstMaterial="flat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DD3A-4509-937B-B5CE1FE40822}"/>
              </c:ext>
            </c:extLst>
          </c:dPt>
          <c:dPt>
            <c:idx val="1"/>
            <c:bubble3D val="0"/>
            <c:spPr>
              <a:solidFill>
                <a:schemeClr val="accent2">
                  <a:alpha val="72000"/>
                </a:schemeClr>
              </a:solidFill>
              <a:effectLst>
                <a:outerShdw blurRad="40000" dist="230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prstMaterial="flat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D3A-4509-937B-B5CE1FE40822}"/>
              </c:ext>
            </c:extLst>
          </c:dPt>
          <c:dLbls>
            <c:dLbl>
              <c:idx val="0"/>
              <c:layout>
                <c:manualLayout>
                  <c:x val="0.18810511756569975"/>
                  <c:y val="6.13026819923381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3A-4509-937B-B5CE1FE40822}"/>
                </c:ext>
              </c:extLst>
            </c:dLbl>
            <c:dLbl>
              <c:idx val="1"/>
              <c:layout>
                <c:manualLayout>
                  <c:x val="-9.9585062240665392E-2"/>
                  <c:y val="-0.1187739463601541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A-4509-937B-B5CE1FE40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'данные реестр'!$A$28:$A$29</c:f>
              <c:strCache>
                <c:ptCount val="2"/>
                <c:pt idx="0">
                  <c:v>на вещном праве</c:v>
                </c:pt>
                <c:pt idx="1">
                  <c:v>в казне</c:v>
                </c:pt>
              </c:strCache>
            </c:strRef>
          </c:cat>
          <c:val>
            <c:numRef>
              <c:f>'данные реестр'!$G$28:$G$29</c:f>
              <c:numCache>
                <c:formatCode>0</c:formatCode>
                <c:ptCount val="2"/>
                <c:pt idx="0">
                  <c:v>92.844147968465734</c:v>
                </c:pt>
                <c:pt idx="1">
                  <c:v>7.1558520315342626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3A-4509-937B-B5CE1FE408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'данные реестр'!$A$23</c:f>
              <c:strCache>
                <c:ptCount val="1"/>
                <c:pt idx="0">
                  <c:v>на вещном праве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реестр'!$B$23:$F$23</c:f>
              <c:numCache>
                <c:formatCode>General</c:formatCode>
                <c:ptCount val="5"/>
                <c:pt idx="0">
                  <c:v>1665</c:v>
                </c:pt>
                <c:pt idx="1">
                  <c:v>1686</c:v>
                </c:pt>
                <c:pt idx="2">
                  <c:v>1720</c:v>
                </c:pt>
                <c:pt idx="3">
                  <c:v>1730</c:v>
                </c:pt>
                <c:pt idx="4">
                  <c:v>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3-4788-85C0-D4454D2A74C1}"/>
            </c:ext>
          </c:extLst>
        </c:ser>
        <c:ser>
          <c:idx val="2"/>
          <c:order val="2"/>
          <c:tx>
            <c:strRef>
              <c:f>'данные реестр'!$A$24</c:f>
              <c:strCache>
                <c:ptCount val="1"/>
                <c:pt idx="0">
                  <c:v>в казне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реестр'!$B$24:$F$24</c:f>
              <c:numCache>
                <c:formatCode>General</c:formatCode>
                <c:ptCount val="5"/>
                <c:pt idx="0">
                  <c:v>269</c:v>
                </c:pt>
                <c:pt idx="1">
                  <c:v>258</c:v>
                </c:pt>
                <c:pt idx="2">
                  <c:v>251</c:v>
                </c:pt>
                <c:pt idx="3">
                  <c:v>252</c:v>
                </c:pt>
                <c:pt idx="4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3-4788-85C0-D4454D2A7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6954624"/>
        <c:axId val="116956160"/>
      </c:barChart>
      <c:lineChart>
        <c:grouping val="standard"/>
        <c:varyColors val="0"/>
        <c:ser>
          <c:idx val="0"/>
          <c:order val="0"/>
          <c:tx>
            <c:strRef>
              <c:f>'данные реестр'!$A$22</c:f>
              <c:strCache>
                <c:ptCount val="1"/>
                <c:pt idx="0">
                  <c:v>всего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4.8695652173913043E-2"/>
                  <c:y val="-5.681816487169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C3-4788-85C0-D4454D2A74C1}"/>
                </c:ext>
              </c:extLst>
            </c:dLbl>
            <c:dLbl>
              <c:idx val="1"/>
              <c:layout>
                <c:manualLayout>
                  <c:x val="-4.8695652173913043E-2"/>
                  <c:y val="-6.818179784604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3-4788-85C0-D4454D2A74C1}"/>
                </c:ext>
              </c:extLst>
            </c:dLbl>
            <c:dLbl>
              <c:idx val="2"/>
              <c:layout>
                <c:manualLayout>
                  <c:x val="-4.8695652173913043E-2"/>
                  <c:y val="-5.681816487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C3-4788-85C0-D4454D2A74C1}"/>
                </c:ext>
              </c:extLst>
            </c:dLbl>
            <c:dLbl>
              <c:idx val="3"/>
              <c:layout>
                <c:manualLayout>
                  <c:x val="-4.8695652173913043E-2"/>
                  <c:y val="-4.924240955547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3-4788-85C0-D4454D2A74C1}"/>
                </c:ext>
              </c:extLst>
            </c:dLbl>
            <c:dLbl>
              <c:idx val="4"/>
              <c:layout>
                <c:manualLayout>
                  <c:x val="-4.8695652173913043E-2"/>
                  <c:y val="-5.303028721358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C3-4788-85C0-D4454D2A7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реестр'!$B$22:$F$22</c:f>
              <c:numCache>
                <c:formatCode>General</c:formatCode>
                <c:ptCount val="5"/>
                <c:pt idx="0">
                  <c:v>1934</c:v>
                </c:pt>
                <c:pt idx="1">
                  <c:v>1944</c:v>
                </c:pt>
                <c:pt idx="2">
                  <c:v>1971</c:v>
                </c:pt>
                <c:pt idx="3">
                  <c:v>1982</c:v>
                </c:pt>
                <c:pt idx="4">
                  <c:v>1955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C3-4788-85C0-D4454D2A7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54624"/>
        <c:axId val="116956160"/>
      </c:lineChart>
      <c:catAx>
        <c:axId val="11695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956160"/>
        <c:crosses val="autoZero"/>
        <c:auto val="1"/>
        <c:lblAlgn val="ctr"/>
        <c:lblOffset val="100"/>
        <c:noMultiLvlLbl val="0"/>
      </c:catAx>
      <c:valAx>
        <c:axId val="11695616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16954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'данные реестр'!$A$20</c:f>
              <c:strCache>
                <c:ptCount val="1"/>
                <c:pt idx="0">
                  <c:v>на вещном праве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реестр'!$B$20:$F$20</c:f>
              <c:numCache>
                <c:formatCode>General</c:formatCode>
                <c:ptCount val="5"/>
                <c:pt idx="0">
                  <c:v>2949</c:v>
                </c:pt>
                <c:pt idx="1">
                  <c:v>2946</c:v>
                </c:pt>
                <c:pt idx="2">
                  <c:v>3017</c:v>
                </c:pt>
                <c:pt idx="3">
                  <c:v>2967</c:v>
                </c:pt>
                <c:pt idx="4">
                  <c:v>2870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8-49E8-9427-565269620105}"/>
            </c:ext>
          </c:extLst>
        </c:ser>
        <c:ser>
          <c:idx val="2"/>
          <c:order val="2"/>
          <c:tx>
            <c:strRef>
              <c:f>'данные реестр'!$A$21</c:f>
              <c:strCache>
                <c:ptCount val="1"/>
                <c:pt idx="0">
                  <c:v>в казне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реестр'!$B$21:$F$21</c:f>
              <c:numCache>
                <c:formatCode>General</c:formatCode>
                <c:ptCount val="5"/>
                <c:pt idx="0">
                  <c:v>121</c:v>
                </c:pt>
                <c:pt idx="1">
                  <c:v>155</c:v>
                </c:pt>
                <c:pt idx="2">
                  <c:v>144</c:v>
                </c:pt>
                <c:pt idx="3">
                  <c:v>138</c:v>
                </c:pt>
                <c:pt idx="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28-49E8-9427-56526962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6819456"/>
        <c:axId val="116820992"/>
      </c:barChart>
      <c:lineChart>
        <c:grouping val="standard"/>
        <c:varyColors val="0"/>
        <c:ser>
          <c:idx val="0"/>
          <c:order val="0"/>
          <c:tx>
            <c:strRef>
              <c:f>'данные реестр'!$A$19</c:f>
              <c:strCache>
                <c:ptCount val="1"/>
                <c:pt idx="0">
                  <c:v>всего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5.5652173913043751E-2"/>
                  <c:y val="-6.818179784604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28-49E8-9427-565269620105}"/>
                </c:ext>
              </c:extLst>
            </c:dLbl>
            <c:dLbl>
              <c:idx val="1"/>
              <c:layout>
                <c:manualLayout>
                  <c:x val="-6.0289855072463393E-2"/>
                  <c:y val="-6.818179784604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28-49E8-9427-565269620105}"/>
                </c:ext>
              </c:extLst>
            </c:dLbl>
            <c:dLbl>
              <c:idx val="2"/>
              <c:layout>
                <c:manualLayout>
                  <c:x val="-5.5652173913043786E-2"/>
                  <c:y val="-6.439392018792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28-49E8-9427-565269620105}"/>
                </c:ext>
              </c:extLst>
            </c:dLbl>
            <c:dLbl>
              <c:idx val="3"/>
              <c:layout>
                <c:manualLayout>
                  <c:x val="-5.3333333333333753E-2"/>
                  <c:y val="-7.954543082037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28-49E8-9427-565269620105}"/>
                </c:ext>
              </c:extLst>
            </c:dLbl>
            <c:dLbl>
              <c:idx val="4"/>
              <c:layout>
                <c:manualLayout>
                  <c:x val="-5.7971014492753624E-2"/>
                  <c:y val="-9.84848191109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28-49E8-9427-565269620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реестр'!$B$18:$F$18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реестр'!$B$19:$F$19</c:f>
              <c:numCache>
                <c:formatCode>General</c:formatCode>
                <c:ptCount val="5"/>
                <c:pt idx="0">
                  <c:v>3070</c:v>
                </c:pt>
                <c:pt idx="1">
                  <c:v>3101</c:v>
                </c:pt>
                <c:pt idx="2">
                  <c:v>3161</c:v>
                </c:pt>
                <c:pt idx="3">
                  <c:v>3105</c:v>
                </c:pt>
                <c:pt idx="4">
                  <c:v>2992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D28-49E8-9427-56526962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19456"/>
        <c:axId val="116820992"/>
      </c:lineChart>
      <c:catAx>
        <c:axId val="11681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820992"/>
        <c:crosses val="autoZero"/>
        <c:auto val="1"/>
        <c:lblAlgn val="ctr"/>
        <c:lblOffset val="100"/>
        <c:noMultiLvlLbl val="0"/>
      </c:catAx>
      <c:valAx>
        <c:axId val="11682099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16819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</c:legend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Принято распоряжений Правительства Ивановской области  </a:t>
            </a:r>
            <a:b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передаче имущества, шт.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'данные передачи'!$B$71</c:f>
              <c:strCache>
                <c:ptCount val="1"/>
                <c:pt idx="0">
                  <c:v>Принято распоряжений Правительства Ивановской по передаче имущества, шт.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передачи'!$C$41:$G$41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передачи'!$C$71:$G$71</c:f>
              <c:numCache>
                <c:formatCode>General</c:formatCode>
                <c:ptCount val="5"/>
                <c:pt idx="0">
                  <c:v>23</c:v>
                </c:pt>
                <c:pt idx="1">
                  <c:v>18</c:v>
                </c:pt>
                <c:pt idx="2">
                  <c:v>16</c:v>
                </c:pt>
                <c:pt idx="3">
                  <c:v>34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6-481C-A620-5DFBA729D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7277440"/>
        <c:axId val="117278976"/>
      </c:barChart>
      <c:catAx>
        <c:axId val="1172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78976"/>
        <c:crosses val="autoZero"/>
        <c:auto val="1"/>
        <c:lblAlgn val="ctr"/>
        <c:lblOffset val="100"/>
        <c:noMultiLvlLbl val="0"/>
      </c:catAx>
      <c:valAx>
        <c:axId val="11727897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1727744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0977090255402E-2"/>
          <c:y val="7.2968943203581882E-2"/>
          <c:w val="0.70967896356416571"/>
          <c:h val="0.7057356344023536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'данные передачи'!$B$61</c:f>
              <c:strCache>
                <c:ptCount val="1"/>
                <c:pt idx="0">
                  <c:v>принято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передачи'!$C$41:$G$41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передачи'!$C$61:$G$61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0-4F06-873D-C3F9AC76B8F5}"/>
            </c:ext>
          </c:extLst>
        </c:ser>
        <c:ser>
          <c:idx val="2"/>
          <c:order val="1"/>
          <c:tx>
            <c:strRef>
              <c:f>'данные передачи'!$B$64</c:f>
              <c:strCache>
                <c:ptCount val="1"/>
                <c:pt idx="0">
                  <c:v>передано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40-4F06-873D-C3F9AC76B8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40-4F06-873D-C3F9AC76B8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0-4F06-873D-C3F9AC76B8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40-4F06-873D-C3F9AC76B8F5}"/>
                </c:ext>
              </c:extLst>
            </c:dLbl>
            <c:dLbl>
              <c:idx val="4"/>
              <c:layout>
                <c:manualLayout>
                  <c:x val="0"/>
                  <c:y val="-3.9215698383726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40-4F06-873D-C3F9AC76B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передачи'!$C$41:$G$41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передачи'!$C$64:$G$64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40-4F06-873D-C3F9AC76B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7353472"/>
        <c:axId val="117355264"/>
      </c:barChart>
      <c:catAx>
        <c:axId val="1173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55264"/>
        <c:crosses val="autoZero"/>
        <c:auto val="1"/>
        <c:lblAlgn val="ctr"/>
        <c:lblOffset val="100"/>
        <c:noMultiLvlLbl val="0"/>
      </c:catAx>
      <c:valAx>
        <c:axId val="117355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53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256462083980392"/>
          <c:y val="0.24069642898804006"/>
          <c:w val="0.23132680530318317"/>
          <c:h val="0.42558521795750226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99798025583786E-2"/>
          <c:y val="6.380914895333957E-2"/>
          <c:w val="0.69784343983095476"/>
          <c:h val="0.737545503866175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'данные передачи'!$B$60</c:f>
              <c:strCache>
                <c:ptCount val="1"/>
                <c:pt idx="0">
                  <c:v>принято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передачи'!$C$41:$G$41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передачи'!$C$60:$G$60</c:f>
              <c:numCache>
                <c:formatCode>General</c:formatCode>
                <c:ptCount val="5"/>
                <c:pt idx="0">
                  <c:v>16</c:v>
                </c:pt>
                <c:pt idx="1">
                  <c:v>14</c:v>
                </c:pt>
                <c:pt idx="2">
                  <c:v>5</c:v>
                </c:pt>
                <c:pt idx="3">
                  <c:v>77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A-4615-A1A3-CE4E9971917F}"/>
            </c:ext>
          </c:extLst>
        </c:ser>
        <c:ser>
          <c:idx val="2"/>
          <c:order val="1"/>
          <c:tx>
            <c:strRef>
              <c:f>'данные передачи'!$B$63</c:f>
              <c:strCache>
                <c:ptCount val="1"/>
                <c:pt idx="0">
                  <c:v>передано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0512820512820626E-3"/>
                  <c:y val="-2.352941903023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DA-4615-A1A3-CE4E99719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передачи'!$C$41:$G$41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'данные передачи'!$C$63:$G$63</c:f>
              <c:numCache>
                <c:formatCode>General</c:formatCode>
                <c:ptCount val="5"/>
                <c:pt idx="0">
                  <c:v>25</c:v>
                </c:pt>
                <c:pt idx="1">
                  <c:v>29</c:v>
                </c:pt>
                <c:pt idx="2">
                  <c:v>13</c:v>
                </c:pt>
                <c:pt idx="3">
                  <c:v>73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A-4615-A1A3-CE4E99719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7413376"/>
        <c:axId val="117414912"/>
      </c:barChart>
      <c:catAx>
        <c:axId val="1174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14912"/>
        <c:crosses val="autoZero"/>
        <c:auto val="1"/>
        <c:lblAlgn val="ctr"/>
        <c:lblOffset val="100"/>
        <c:noMultiLvlLbl val="0"/>
      </c:catAx>
      <c:valAx>
        <c:axId val="117414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13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09766096294277"/>
          <c:y val="0.41533021949307558"/>
          <c:w val="0.16663189329351566"/>
          <c:h val="0.33714592121144393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0.03854</cdr:x>
      <cdr:y>0.05017</cdr:y>
    </cdr:from>
    <cdr:to>
      <cdr:x>0.96146</cdr:x>
      <cdr:y>0.95318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1" y="142875"/>
          <a:ext cx="4562475" cy="2571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0.01893</cdr:x>
      <cdr:y>0</cdr:y>
    </cdr:from>
    <cdr:to>
      <cdr:x>0.98811</cdr:x>
      <cdr:y>0.92642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447" y="-11654"/>
          <a:ext cx="3760915" cy="2052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 состоянию на</a:t>
          </a:r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01.01.</a:t>
          </a:r>
          <a:r>
            <a:rPr lang="ru-RU" sz="14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2024</a:t>
          </a:r>
        </a:p>
        <a:p xmlns:a="http://schemas.openxmlformats.org/drawingml/2006/main">
          <a:pPr algn="ctr"/>
          <a:endParaRPr lang="ru-RU" sz="1400" b="1" baseline="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r>
            <a:rPr lang="ru-RU" sz="14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объектов  недвижимости </a:t>
          </a:r>
          <a:endParaRPr lang="ru-RU" sz="14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5400" b="1" baseline="0" dirty="0">
              <a:ln w="127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4947</a:t>
          </a:r>
          <a:r>
            <a:rPr lang="ru-RU" sz="5400" baseline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endParaRPr lang="ru-RU" sz="1800" baseline="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800" baseline="0" dirty="0">
              <a:solidFill>
                <a:schemeClr val="bg1"/>
              </a:solidFill>
            </a:rPr>
            <a:t> 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0.04409</cdr:x>
      <cdr:y>0.05042</cdr:y>
    </cdr:from>
    <cdr:to>
      <cdr:x>1</cdr:x>
      <cdr:y>0.96639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096" y="139889"/>
          <a:ext cx="5248853" cy="25413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5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переданных объектов </a:t>
          </a:r>
          <a:br>
            <a:rPr lang="ru-RU" sz="15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5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  5 лет </a:t>
          </a:r>
        </a:p>
        <a:p xmlns:a="http://schemas.openxmlformats.org/drawingml/2006/main">
          <a:pPr algn="ctr"/>
          <a:endParaRPr lang="ru-RU" sz="2000" baseline="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7200" b="1" baseline="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352</a:t>
          </a:r>
        </a:p>
        <a:p xmlns:a="http://schemas.openxmlformats.org/drawingml/2006/main">
          <a:pPr algn="ctr"/>
          <a:endParaRPr lang="ru-RU" sz="7200" b="1" dirty="0">
            <a:solidFill>
              <a:srgbClr val="FF33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0.98227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104866" cy="2928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  5 лет</a:t>
          </a:r>
          <a:r>
            <a:rPr lang="ru-RU" sz="18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перечень</a:t>
          </a:r>
        </a:p>
        <a:p xmlns:a="http://schemas.openxmlformats.org/drawingml/2006/main">
          <a:pPr algn="ctr"/>
          <a:r>
            <a:rPr lang="ru-RU" sz="18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обновлен на  </a:t>
          </a:r>
        </a:p>
        <a:p xmlns:a="http://schemas.openxmlformats.org/drawingml/2006/main">
          <a:pPr algn="ctr"/>
          <a:endParaRPr lang="ru-RU" sz="2000" baseline="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7200" b="1" baseline="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54 %</a:t>
          </a:r>
        </a:p>
        <a:p xmlns:a="http://schemas.openxmlformats.org/drawingml/2006/main">
          <a:pPr algn="ctr"/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 имущества  в Перечне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7200" b="1" dirty="0">
            <a:solidFill>
              <a:srgbClr val="92D05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0.04409</cdr:x>
      <cdr:y>0.05042</cdr:y>
    </cdr:from>
    <cdr:to>
      <cdr:x>1</cdr:x>
      <cdr:y>0.96639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096" y="139889"/>
          <a:ext cx="5248853" cy="25413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rPr>
            <a:t>Количество </a:t>
          </a:r>
          <a:r>
            <a:rPr lang="ru-RU" sz="1800" b="1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действующих</a:t>
          </a:r>
        </a:p>
        <a:p xmlns:a="http://schemas.openxmlformats.org/drawingml/2006/main">
          <a:pPr algn="ctr"/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</a:t>
          </a:r>
          <a:r>
            <a:rPr lang="ru-RU" sz="1800" b="1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оговоров аренды </a:t>
          </a:r>
        </a:p>
        <a:p xmlns:a="http://schemas.openxmlformats.org/drawingml/2006/main">
          <a:pPr algn="ctr"/>
          <a:endParaRPr lang="ru-RU" sz="20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7200" b="1" dirty="0">
            <a:solidFill>
              <a:srgbClr val="FF33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0.04409</cdr:x>
      <cdr:y>0.08403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442" y="798928"/>
          <a:ext cx="2959826" cy="3034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Общее количество </a:t>
          </a:r>
        </a:p>
        <a:p xmlns:a="http://schemas.openxmlformats.org/drawingml/2006/main">
          <a:pPr algn="ctr"/>
          <a:r>
            <a:rPr lang="ru-RU" sz="1800" b="1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арендаторов </a:t>
          </a:r>
        </a:p>
        <a:p xmlns:a="http://schemas.openxmlformats.org/drawingml/2006/main">
          <a:pPr algn="ctr"/>
          <a:r>
            <a:rPr lang="ru-RU" sz="1800" b="1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состоянию </a:t>
          </a:r>
        </a:p>
        <a:p xmlns:a="http://schemas.openxmlformats.org/drawingml/2006/main">
          <a:pPr algn="ctr"/>
          <a:r>
            <a:rPr lang="ru-RU" sz="1800" b="1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01.01.2024</a:t>
          </a:r>
        </a:p>
        <a:p xmlns:a="http://schemas.openxmlformats.org/drawingml/2006/main">
          <a:pPr algn="ctr"/>
          <a:endParaRPr lang="ru-RU" sz="2000" baseline="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7200" b="1" baseline="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150</a:t>
          </a:r>
        </a:p>
        <a:p xmlns:a="http://schemas.openxmlformats.org/drawingml/2006/main">
          <a:pPr algn="ctr"/>
          <a:endParaRPr lang="ru-RU" sz="7200" b="1" dirty="0">
            <a:solidFill>
              <a:srgbClr val="FF33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1039-7287-4FB6-8E7E-B9348D0E867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76DA-F9AF-4CC2-95EE-FB7E8725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4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76DA-F9AF-4CC2-95EE-FB7E8725FC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7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3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1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1694" y="6400892"/>
            <a:ext cx="22124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39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3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9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1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064-9177-4AEE-963F-4B568AF6314F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BF29-319B-4109-9DA1-CE5A5AB42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5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2263231" cy="1610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2000240"/>
            <a:ext cx="821537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РАБОТЕ ДЕПАРТАМЕНТА УПРАВЛЕНИЯ ИМУЩЕСТВОМ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ИВАНОВСКОЙ ОБЛАСТИ ЗА 2023 ГОД И ОСНОВНЫХ ПЕРСПЕКТИВАХ ДЕЯТЕЛЬНОСТИ В 2024 ГОДУ</a:t>
            </a: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>
            <a:lum bright="-3000" contrast="-20000"/>
          </a:blip>
          <a:stretch>
            <a:fillRect/>
          </a:stretch>
        </p:blipFill>
        <p:spPr>
          <a:xfrm>
            <a:off x="428596" y="4643446"/>
            <a:ext cx="3145282" cy="2095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488" y="4303455"/>
            <a:ext cx="5929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 подготовил:</a:t>
            </a:r>
          </a:p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Правительства </a:t>
            </a:r>
          </a:p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 -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</a:t>
            </a:r>
          </a:p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имуществом </a:t>
            </a:r>
          </a:p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Рощин С. Ю.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84" y="764704"/>
            <a:ext cx="8229600" cy="580926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полномочий по земельным участкам, находящимся в собственности Ивановской области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6365969"/>
              </p:ext>
            </p:extLst>
          </p:nvPr>
        </p:nvGraphicFramePr>
        <p:xfrm>
          <a:off x="1214414" y="1643050"/>
          <a:ext cx="3589895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49047242"/>
              </p:ext>
            </p:extLst>
          </p:nvPr>
        </p:nvGraphicFramePr>
        <p:xfrm>
          <a:off x="6047656" y="2428868"/>
          <a:ext cx="30963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78039828"/>
              </p:ext>
            </p:extLst>
          </p:nvPr>
        </p:nvGraphicFramePr>
        <p:xfrm>
          <a:off x="142844" y="25003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520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94073" y="116632"/>
            <a:ext cx="8229600" cy="45259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" y="836713"/>
            <a:ext cx="3329844" cy="2162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3714744" y="642918"/>
            <a:ext cx="4957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 включена в состав субъектов Российской Федерации внедряющих ФГИС ЕЦП НСПД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годах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793" y="3727860"/>
            <a:ext cx="1975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из документов территориального планирования, градостроительного зонирования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3660" y="3715232"/>
            <a:ext cx="2230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границах зон с особыми условиями использования территорий (охранные зоны газопроводов и публичные сервитуты)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84" y="196046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региональных ИСОГД (информационная система обеспечения градостроительной деятельности) достоверными пространственными данными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256259" y="3140648"/>
            <a:ext cx="193712" cy="29921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6012159" y="3437796"/>
            <a:ext cx="1800202" cy="3231564"/>
          </a:xfrm>
          <a:prstGeom prst="bentUpArrow">
            <a:avLst>
              <a:gd name="adj1" fmla="val 5674"/>
              <a:gd name="adj2" fmla="val 7412"/>
              <a:gd name="adj3" fmla="val 1361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876094" y="2192556"/>
            <a:ext cx="695890" cy="168116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24747" y="3715232"/>
            <a:ext cx="2376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объектах недвижимости по результатам комплексных кадастровых работ</a:t>
            </a:r>
          </a:p>
        </p:txBody>
      </p:sp>
      <p:sp>
        <p:nvSpPr>
          <p:cNvPr id="18" name="Тройная стрелка влево/вправо/вверх 17"/>
          <p:cNvSpPr/>
          <p:nvPr/>
        </p:nvSpPr>
        <p:spPr>
          <a:xfrm rot="10800000">
            <a:off x="694072" y="3437796"/>
            <a:ext cx="5318087" cy="423252"/>
          </a:xfrm>
          <a:prstGeom prst="leftRightUpArrow">
            <a:avLst>
              <a:gd name="adj1" fmla="val 25000"/>
              <a:gd name="adj2" fmla="val 25000"/>
              <a:gd name="adj3" fmla="val 18003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ойная стрелка влево/вправо/вверх 19"/>
          <p:cNvSpPr/>
          <p:nvPr/>
        </p:nvSpPr>
        <p:spPr>
          <a:xfrm>
            <a:off x="783323" y="6300555"/>
            <a:ext cx="5318087" cy="423252"/>
          </a:xfrm>
          <a:prstGeom prst="leftRightUpArrow">
            <a:avLst>
              <a:gd name="adj1" fmla="val 25000"/>
              <a:gd name="adj2" fmla="val 25000"/>
              <a:gd name="adj3" fmla="val 18003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91" y="732523"/>
            <a:ext cx="8995425" cy="58092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Ивановской области с границами субъектов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1785926"/>
            <a:ext cx="385192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2019 по 2023 гг. установлена граница Ивановской области с границами соседних субъектов Российской Федерации: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Владимирская область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Ярославская область;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Нижегородская область</a:t>
            </a:r>
          </a:p>
          <a:p>
            <a:endParaRPr lang="ru-RU" dirty="0"/>
          </a:p>
        </p:txBody>
      </p:sp>
      <p:pic>
        <p:nvPicPr>
          <p:cNvPr id="10" name="Содержимое 3" descr="ivanovskay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1237" y="1916832"/>
            <a:ext cx="2621727" cy="18475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149080"/>
            <a:ext cx="2195736" cy="13906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1" y="1268760"/>
            <a:ext cx="2036785" cy="23260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39" y="4149080"/>
            <a:ext cx="2170521" cy="21705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Стрелка вниз 15"/>
          <p:cNvSpPr/>
          <p:nvPr/>
        </p:nvSpPr>
        <p:spPr>
          <a:xfrm>
            <a:off x="3725732" y="3764338"/>
            <a:ext cx="208211" cy="38474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2195736" y="2708920"/>
            <a:ext cx="265501" cy="216024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454531">
            <a:off x="1763688" y="3764339"/>
            <a:ext cx="697549" cy="192369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7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муниципальных образований Ивановской области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" y="1857364"/>
            <a:ext cx="4067600" cy="2643206"/>
          </a:xfrm>
        </p:spPr>
      </p:pic>
      <p:sp>
        <p:nvSpPr>
          <p:cNvPr id="5" name="TextBox 4"/>
          <p:cNvSpPr txBox="1"/>
          <p:nvPr/>
        </p:nvSpPr>
        <p:spPr>
          <a:xfrm>
            <a:off x="4143372" y="1357298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2019 – 2023 гг. в ЕГРН внесены сведения о границах 21 муниципального образования, в том числе за 2023 год: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Кинешемский муниципальный район,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Родниковский муниципальный район,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Вичугский муниципальный район,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Шуйский  муниципальный район,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Гаврилово-Посадское городское поселение Гаврилово-Посадского муниципального района Ивановской области,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Комсомольского муниципального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18903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5586456"/>
              </p:ext>
            </p:extLst>
          </p:nvPr>
        </p:nvGraphicFramePr>
        <p:xfrm>
          <a:off x="4772382" y="2928934"/>
          <a:ext cx="437161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8721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0" algn="ctr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осуществления следующих полномочий Департамента: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4263508" cy="1224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установлению зон с особыми условиями использования территории</a:t>
            </a:r>
            <a:endParaRPr lang="ru-RU" sz="20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76797532"/>
              </p:ext>
            </p:extLst>
          </p:nvPr>
        </p:nvGraphicFramePr>
        <p:xfrm>
          <a:off x="0" y="2428868"/>
          <a:ext cx="436988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5719" y="6275258"/>
            <a:ext cx="479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за 5 лет подготовлено 554 распоряжения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4876" y="1214422"/>
            <a:ext cx="428624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 подготовке заключений на проекты документов территориального планирований Российской Федерации, Ивановской области, муниципальных образований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6741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4618856" cy="8622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кадастровые работы</a:t>
            </a:r>
          </a:p>
        </p:txBody>
      </p:sp>
      <p:grpSp>
        <p:nvGrpSpPr>
          <p:cNvPr id="3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2571744"/>
            <a:ext cx="7798765" cy="33452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Ивановской области об областном бюджете на 2024 год и на плановый период 2025 и 2026 годов предусмотрены субсидии бюджетам муниципальных образований Ивановской области на проведение комплексных кадастровых работ на территории Ивановской области в размере: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 млн. руб. на 2025 год;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73,5 млн. руб. на 2026 год.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785794"/>
            <a:ext cx="3259139" cy="1826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572008"/>
            <a:ext cx="2960043" cy="1884561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5559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643182"/>
            <a:ext cx="6972320" cy="1685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601" y="808226"/>
            <a:ext cx="8717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Состав Реестра имущества Ивановской области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762768" y="1605391"/>
          <a:ext cx="2910385" cy="221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3035004"/>
              </p:ext>
            </p:extLst>
          </p:nvPr>
        </p:nvGraphicFramePr>
        <p:xfrm>
          <a:off x="5500694" y="5429264"/>
          <a:ext cx="3643306" cy="14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27017444"/>
              </p:ext>
            </p:extLst>
          </p:nvPr>
        </p:nvGraphicFramePr>
        <p:xfrm>
          <a:off x="5857852" y="3429000"/>
          <a:ext cx="328614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19526830"/>
              </p:ext>
            </p:extLst>
          </p:nvPr>
        </p:nvGraphicFramePr>
        <p:xfrm>
          <a:off x="1" y="4643446"/>
          <a:ext cx="5429256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82678091"/>
              </p:ext>
            </p:extLst>
          </p:nvPr>
        </p:nvGraphicFramePr>
        <p:xfrm>
          <a:off x="0" y="2000240"/>
          <a:ext cx="564357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7158" y="1643050"/>
            <a:ext cx="333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Объекты капитального строительства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2976" y="4500570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35288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601" y="659295"/>
            <a:ext cx="8717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Передача объектов недвижимого имущества между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публичными собственниками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762767" y="1378425"/>
          <a:ext cx="3381233" cy="304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885597" y="3753134"/>
          <a:ext cx="3295935" cy="317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745879" y="116104"/>
            <a:ext cx="84237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27874279"/>
              </p:ext>
            </p:extLst>
          </p:nvPr>
        </p:nvGraphicFramePr>
        <p:xfrm>
          <a:off x="0" y="1714489"/>
          <a:ext cx="578644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27258280"/>
              </p:ext>
            </p:extLst>
          </p:nvPr>
        </p:nvGraphicFramePr>
        <p:xfrm>
          <a:off x="0" y="4429132"/>
          <a:ext cx="6000760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1500174"/>
            <a:ext cx="545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Между Ивановской областью и Российской Федерацией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3929066"/>
            <a:ext cx="556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Между Ивановской областью и муниципальными образованиями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72065" cy="64294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в оборот высвободившихся</a:t>
            </a:r>
            <a:b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фельдшерско-акушерских пунктов в 2023 году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6381328"/>
            <a:ext cx="9144000" cy="476672"/>
          </a:xfrm>
          <a:prstGeom prst="round2DiagRect">
            <a:avLst/>
          </a:prstGeom>
          <a:solidFill>
            <a:srgbClr val="C4956E">
              <a:alpha val="66000"/>
            </a:srgbClr>
          </a:solidFill>
          <a:ln>
            <a:solidFill>
              <a:srgbClr val="C4956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почки\Downloads\документы-transfor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20" y="1484784"/>
            <a:ext cx="21844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121445" y="1339291"/>
            <a:ext cx="1164670" cy="1046464"/>
            <a:chOff x="3684588" y="4130948"/>
            <a:chExt cx="1657601" cy="1582737"/>
          </a:xfrm>
        </p:grpSpPr>
        <p:sp>
          <p:nvSpPr>
            <p:cNvPr id="81" name="Oval 33"/>
            <p:cNvSpPr>
              <a:spLocks noChangeArrowheads="1"/>
            </p:cNvSpPr>
            <p:nvPr/>
          </p:nvSpPr>
          <p:spPr bwMode="gray">
            <a:xfrm>
              <a:off x="3684588" y="4130948"/>
              <a:ext cx="1597025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000"/>
            </a:p>
          </p:txBody>
        </p:sp>
        <p:pic>
          <p:nvPicPr>
            <p:cNvPr id="82" name="Picture 3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743325" y="4188098"/>
              <a:ext cx="1490663" cy="1457325"/>
            </a:xfrm>
            <a:prstGeom prst="rect">
              <a:avLst/>
            </a:prstGeom>
            <a:noFill/>
          </p:spPr>
        </p:pic>
        <p:sp>
          <p:nvSpPr>
            <p:cNvPr id="83" name="Oval 35"/>
            <p:cNvSpPr>
              <a:spLocks noChangeArrowheads="1"/>
            </p:cNvSpPr>
            <p:nvPr/>
          </p:nvSpPr>
          <p:spPr bwMode="gray">
            <a:xfrm>
              <a:off x="3743325" y="4188098"/>
              <a:ext cx="1481138" cy="1460500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00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gray">
            <a:xfrm>
              <a:off x="3895725" y="4216673"/>
              <a:ext cx="1163638" cy="50800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3000"/>
            </a:p>
          </p:txBody>
        </p:sp>
        <p:grpSp>
          <p:nvGrpSpPr>
            <p:cNvPr id="85" name="Group 37"/>
            <p:cNvGrpSpPr>
              <a:grpSpLocks/>
            </p:cNvGrpSpPr>
            <p:nvPr/>
          </p:nvGrpSpPr>
          <p:grpSpPr bwMode="auto">
            <a:xfrm rot="-1297425" flipH="1" flipV="1">
              <a:off x="3856038" y="5327923"/>
              <a:ext cx="1293812" cy="309562"/>
              <a:chOff x="2532" y="1051"/>
              <a:chExt cx="893" cy="246"/>
            </a:xfrm>
          </p:grpSpPr>
          <p:grpSp>
            <p:nvGrpSpPr>
              <p:cNvPr id="86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" name="AutoShape 3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  <p:sp>
              <p:nvSpPr>
                <p:cNvPr id="93" name="AutoShape 4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  <p:sp>
              <p:nvSpPr>
                <p:cNvPr id="94" name="AutoShape 4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  <p:sp>
              <p:nvSpPr>
                <p:cNvPr id="95" name="AutoShape 4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</p:grpSp>
          <p:grpSp>
            <p:nvGrpSpPr>
              <p:cNvPr id="87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8" name="AutoShape 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  <p:sp>
              <p:nvSpPr>
                <p:cNvPr id="89" name="AutoShape 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  <p:sp>
              <p:nvSpPr>
                <p:cNvPr id="90" name="AutoShape 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  <p:sp>
              <p:nvSpPr>
                <p:cNvPr id="91" name="AutoShape 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3000"/>
                </a:p>
              </p:txBody>
            </p:sp>
          </p:grpSp>
        </p:grpSp>
        <p:sp>
          <p:nvSpPr>
            <p:cNvPr id="96" name="Rectangle 49"/>
            <p:cNvSpPr>
              <a:spLocks noChangeArrowheads="1"/>
            </p:cNvSpPr>
            <p:nvPr/>
          </p:nvSpPr>
          <p:spPr bwMode="black">
            <a:xfrm>
              <a:off x="3693155" y="4590372"/>
              <a:ext cx="1649034" cy="651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70 ОКС</a:t>
              </a:r>
              <a:endParaRPr lang="en-US" sz="22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914429" y="3852191"/>
            <a:ext cx="4455492" cy="2115581"/>
            <a:chOff x="990600" y="2016398"/>
            <a:chExt cx="6840538" cy="3768725"/>
          </a:xfrm>
        </p:grpSpPr>
        <p:pic>
          <p:nvPicPr>
            <p:cNvPr id="116" name="Picture 3" descr="light_shadow_m"/>
            <p:cNvPicPr>
              <a:picLocks noChangeAspect="1" noChangeArrowheads="1"/>
            </p:cNvPicPr>
            <p:nvPr/>
          </p:nvPicPr>
          <p:blipFill>
            <a:blip r:embed="rId4" cstate="print">
              <a:lum bright="-48000" contrast="-24000"/>
            </a:blip>
            <a:srcRect/>
            <a:stretch>
              <a:fillRect/>
            </a:stretch>
          </p:blipFill>
          <p:spPr bwMode="auto">
            <a:xfrm rot="18481136">
              <a:off x="1345407" y="3423716"/>
              <a:ext cx="3255962" cy="441325"/>
            </a:xfrm>
            <a:prstGeom prst="rect">
              <a:avLst/>
            </a:prstGeom>
            <a:noFill/>
          </p:spPr>
        </p:pic>
        <p:sp>
          <p:nvSpPr>
            <p:cNvPr id="117" name="Freeform 4"/>
            <p:cNvSpPr>
              <a:spLocks/>
            </p:cNvSpPr>
            <p:nvPr/>
          </p:nvSpPr>
          <p:spPr bwMode="gray">
            <a:xfrm>
              <a:off x="1887538" y="2654573"/>
              <a:ext cx="2097087" cy="2016125"/>
            </a:xfrm>
            <a:custGeom>
              <a:avLst/>
              <a:gdLst/>
              <a:ahLst/>
              <a:cxnLst>
                <a:cxn ang="0">
                  <a:pos x="763" y="102"/>
                </a:cxn>
                <a:cxn ang="0">
                  <a:pos x="1209" y="244"/>
                </a:cxn>
                <a:cxn ang="0">
                  <a:pos x="1325" y="314"/>
                </a:cxn>
                <a:cxn ang="0">
                  <a:pos x="843" y="267"/>
                </a:cxn>
                <a:cxn ang="0">
                  <a:pos x="305" y="1479"/>
                </a:cxn>
                <a:cxn ang="0">
                  <a:pos x="0" y="1303"/>
                </a:cxn>
                <a:cxn ang="0">
                  <a:pos x="763" y="102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Freeform 5"/>
            <p:cNvSpPr>
              <a:spLocks/>
            </p:cNvSpPr>
            <p:nvPr/>
          </p:nvSpPr>
          <p:spPr bwMode="gray">
            <a:xfrm flipH="1">
              <a:off x="4979988" y="2700610"/>
              <a:ext cx="2097087" cy="2016125"/>
            </a:xfrm>
            <a:custGeom>
              <a:avLst/>
              <a:gdLst/>
              <a:ahLst/>
              <a:cxnLst>
                <a:cxn ang="0">
                  <a:pos x="763" y="102"/>
                </a:cxn>
                <a:cxn ang="0">
                  <a:pos x="1209" y="244"/>
                </a:cxn>
                <a:cxn ang="0">
                  <a:pos x="1325" y="314"/>
                </a:cxn>
                <a:cxn ang="0">
                  <a:pos x="843" y="267"/>
                </a:cxn>
                <a:cxn ang="0">
                  <a:pos x="305" y="1479"/>
                </a:cxn>
                <a:cxn ang="0">
                  <a:pos x="0" y="1303"/>
                </a:cxn>
                <a:cxn ang="0">
                  <a:pos x="763" y="102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9" name="Group 6"/>
            <p:cNvGrpSpPr>
              <a:grpSpLocks/>
            </p:cNvGrpSpPr>
            <p:nvPr/>
          </p:nvGrpSpPr>
          <p:grpSpPr bwMode="auto">
            <a:xfrm>
              <a:off x="4202113" y="2649810"/>
              <a:ext cx="625475" cy="2103438"/>
              <a:chOff x="2687" y="1542"/>
              <a:chExt cx="398" cy="1542"/>
            </a:xfrm>
          </p:grpSpPr>
          <p:sp>
            <p:nvSpPr>
              <p:cNvPr id="174" name="Freeform 7"/>
              <p:cNvSpPr>
                <a:spLocks/>
              </p:cNvSpPr>
              <p:nvPr/>
            </p:nvSpPr>
            <p:spPr bwMode="gray">
              <a:xfrm>
                <a:off x="2687" y="1542"/>
                <a:ext cx="398" cy="1542"/>
              </a:xfrm>
              <a:custGeom>
                <a:avLst/>
                <a:gdLst/>
                <a:ahLst/>
                <a:cxnLst>
                  <a:cxn ang="0">
                    <a:pos x="229" y="318"/>
                  </a:cxn>
                  <a:cxn ang="0">
                    <a:pos x="80" y="240"/>
                  </a:cxn>
                  <a:cxn ang="0">
                    <a:pos x="10" y="1542"/>
                  </a:cxn>
                  <a:cxn ang="0">
                    <a:pos x="362" y="1525"/>
                  </a:cxn>
                  <a:cxn ang="0">
                    <a:pos x="229" y="318"/>
                  </a:cxn>
                </a:cxnLst>
                <a:rect l="0" t="0" r="r" b="b"/>
                <a:pathLst>
                  <a:path w="398" h="1542">
                    <a:moveTo>
                      <a:pt x="229" y="318"/>
                    </a:moveTo>
                    <a:cubicBezTo>
                      <a:pt x="169" y="114"/>
                      <a:pt x="110" y="0"/>
                      <a:pt x="80" y="240"/>
                    </a:cubicBezTo>
                    <a:cubicBezTo>
                      <a:pt x="50" y="480"/>
                      <a:pt x="0" y="1379"/>
                      <a:pt x="10" y="1542"/>
                    </a:cubicBezTo>
                    <a:lnTo>
                      <a:pt x="362" y="1525"/>
                    </a:lnTo>
                    <a:cubicBezTo>
                      <a:pt x="398" y="1321"/>
                      <a:pt x="289" y="522"/>
                      <a:pt x="229" y="3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Freeform 8"/>
              <p:cNvSpPr>
                <a:spLocks/>
              </p:cNvSpPr>
              <p:nvPr/>
            </p:nvSpPr>
            <p:spPr bwMode="gray">
              <a:xfrm>
                <a:off x="2811" y="1889"/>
                <a:ext cx="34" cy="562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34" y="241"/>
                  </a:cxn>
                  <a:cxn ang="0">
                    <a:pos x="19" y="562"/>
                  </a:cxn>
                  <a:cxn ang="0">
                    <a:pos x="2" y="233"/>
                  </a:cxn>
                  <a:cxn ang="0">
                    <a:pos x="9" y="1"/>
                  </a:cxn>
                </a:cxnLst>
                <a:rect l="0" t="0" r="r" b="b"/>
                <a:pathLst>
                  <a:path w="34" h="562">
                    <a:moveTo>
                      <a:pt x="9" y="1"/>
                    </a:moveTo>
                    <a:cubicBezTo>
                      <a:pt x="14" y="2"/>
                      <a:pt x="32" y="148"/>
                      <a:pt x="34" y="241"/>
                    </a:cubicBezTo>
                    <a:cubicBezTo>
                      <a:pt x="29" y="338"/>
                      <a:pt x="14" y="562"/>
                      <a:pt x="19" y="562"/>
                    </a:cubicBezTo>
                    <a:cubicBezTo>
                      <a:pt x="13" y="561"/>
                      <a:pt x="4" y="326"/>
                      <a:pt x="2" y="233"/>
                    </a:cubicBezTo>
                    <a:cubicBezTo>
                      <a:pt x="0" y="140"/>
                      <a:pt x="4" y="0"/>
                      <a:pt x="9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50000">
                    <a:schemeClr val="tx1"/>
                  </a:gs>
                  <a:gs pos="100000">
                    <a:srgbClr val="B2B2B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0" name="Freeform 9"/>
            <p:cNvSpPr>
              <a:spLocks/>
            </p:cNvSpPr>
            <p:nvPr/>
          </p:nvSpPr>
          <p:spPr bwMode="gray">
            <a:xfrm>
              <a:off x="2386013" y="2884760"/>
              <a:ext cx="587375" cy="741363"/>
            </a:xfrm>
            <a:custGeom>
              <a:avLst/>
              <a:gdLst/>
              <a:ahLst/>
              <a:cxnLst>
                <a:cxn ang="0">
                  <a:pos x="154" y="241"/>
                </a:cxn>
                <a:cxn ang="0">
                  <a:pos x="366" y="9"/>
                </a:cxn>
                <a:cxn ang="0">
                  <a:pos x="165" y="293"/>
                </a:cxn>
                <a:cxn ang="0">
                  <a:pos x="60" y="507"/>
                </a:cxn>
                <a:cxn ang="0">
                  <a:pos x="0" y="543"/>
                </a:cxn>
                <a:cxn ang="0">
                  <a:pos x="154" y="241"/>
                </a:cxn>
              </a:cxnLst>
              <a:rect l="0" t="0" r="r" b="b"/>
              <a:pathLst>
                <a:path w="368" h="543">
                  <a:moveTo>
                    <a:pt x="154" y="241"/>
                  </a:moveTo>
                  <a:cubicBezTo>
                    <a:pt x="224" y="129"/>
                    <a:pt x="364" y="0"/>
                    <a:pt x="366" y="9"/>
                  </a:cubicBezTo>
                  <a:cubicBezTo>
                    <a:pt x="368" y="18"/>
                    <a:pt x="216" y="210"/>
                    <a:pt x="165" y="293"/>
                  </a:cubicBezTo>
                  <a:cubicBezTo>
                    <a:pt x="103" y="394"/>
                    <a:pt x="97" y="449"/>
                    <a:pt x="60" y="507"/>
                  </a:cubicBezTo>
                  <a:lnTo>
                    <a:pt x="0" y="543"/>
                  </a:lnTo>
                  <a:cubicBezTo>
                    <a:pt x="16" y="499"/>
                    <a:pt x="122" y="304"/>
                    <a:pt x="154" y="2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gray">
            <a:xfrm flipH="1">
              <a:off x="5995988" y="3000648"/>
              <a:ext cx="530225" cy="560387"/>
            </a:xfrm>
            <a:custGeom>
              <a:avLst/>
              <a:gdLst/>
              <a:ahLst/>
              <a:cxnLst>
                <a:cxn ang="0">
                  <a:pos x="154" y="241"/>
                </a:cxn>
                <a:cxn ang="0">
                  <a:pos x="366" y="9"/>
                </a:cxn>
                <a:cxn ang="0">
                  <a:pos x="165" y="293"/>
                </a:cxn>
                <a:cxn ang="0">
                  <a:pos x="60" y="507"/>
                </a:cxn>
                <a:cxn ang="0">
                  <a:pos x="0" y="543"/>
                </a:cxn>
                <a:cxn ang="0">
                  <a:pos x="154" y="241"/>
                </a:cxn>
              </a:cxnLst>
              <a:rect l="0" t="0" r="r" b="b"/>
              <a:pathLst>
                <a:path w="368" h="543">
                  <a:moveTo>
                    <a:pt x="154" y="241"/>
                  </a:moveTo>
                  <a:cubicBezTo>
                    <a:pt x="224" y="129"/>
                    <a:pt x="364" y="0"/>
                    <a:pt x="366" y="9"/>
                  </a:cubicBezTo>
                  <a:cubicBezTo>
                    <a:pt x="368" y="18"/>
                    <a:pt x="216" y="210"/>
                    <a:pt x="165" y="293"/>
                  </a:cubicBezTo>
                  <a:cubicBezTo>
                    <a:pt x="103" y="394"/>
                    <a:pt x="97" y="449"/>
                    <a:pt x="60" y="507"/>
                  </a:cubicBezTo>
                  <a:lnTo>
                    <a:pt x="0" y="543"/>
                  </a:lnTo>
                  <a:cubicBezTo>
                    <a:pt x="16" y="499"/>
                    <a:pt x="122" y="304"/>
                    <a:pt x="154" y="2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gray">
            <a:xfrm>
              <a:off x="990600" y="4051573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Oval 12"/>
            <p:cNvSpPr>
              <a:spLocks noChangeArrowheads="1"/>
            </p:cNvSpPr>
            <p:nvPr/>
          </p:nvSpPr>
          <p:spPr bwMode="gray">
            <a:xfrm>
              <a:off x="1065213" y="4130948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" name="Picture 13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122363" y="4188098"/>
              <a:ext cx="1492250" cy="1457325"/>
            </a:xfrm>
            <a:prstGeom prst="rect">
              <a:avLst/>
            </a:prstGeom>
            <a:noFill/>
          </p:spPr>
        </p:pic>
        <p:sp>
          <p:nvSpPr>
            <p:cNvPr id="125" name="Oval 14"/>
            <p:cNvSpPr>
              <a:spLocks noChangeArrowheads="1"/>
            </p:cNvSpPr>
            <p:nvPr/>
          </p:nvSpPr>
          <p:spPr bwMode="gray">
            <a:xfrm>
              <a:off x="1122363" y="4188098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Freeform 15"/>
            <p:cNvSpPr>
              <a:spLocks/>
            </p:cNvSpPr>
            <p:nvPr/>
          </p:nvSpPr>
          <p:spPr bwMode="gray">
            <a:xfrm>
              <a:off x="1274763" y="4216673"/>
              <a:ext cx="1165225" cy="50800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Oval 16"/>
            <p:cNvSpPr>
              <a:spLocks noChangeArrowheads="1"/>
            </p:cNvSpPr>
            <p:nvPr/>
          </p:nvSpPr>
          <p:spPr bwMode="gray">
            <a:xfrm>
              <a:off x="6083300" y="4051573"/>
              <a:ext cx="1747838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Oval 17"/>
            <p:cNvSpPr>
              <a:spLocks noChangeArrowheads="1"/>
            </p:cNvSpPr>
            <p:nvPr/>
          </p:nvSpPr>
          <p:spPr bwMode="gray">
            <a:xfrm>
              <a:off x="6156325" y="4130948"/>
              <a:ext cx="1597025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9" name="Picture 18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6215063" y="4188098"/>
              <a:ext cx="1490662" cy="1457325"/>
            </a:xfrm>
            <a:prstGeom prst="rect">
              <a:avLst/>
            </a:prstGeom>
            <a:noFill/>
          </p:spPr>
        </p:pic>
        <p:sp>
          <p:nvSpPr>
            <p:cNvPr id="130" name="Oval 19"/>
            <p:cNvSpPr>
              <a:spLocks noChangeArrowheads="1"/>
            </p:cNvSpPr>
            <p:nvPr/>
          </p:nvSpPr>
          <p:spPr bwMode="gray">
            <a:xfrm>
              <a:off x="6215063" y="4188098"/>
              <a:ext cx="1481137" cy="146050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Freeform 20"/>
            <p:cNvSpPr>
              <a:spLocks/>
            </p:cNvSpPr>
            <p:nvPr/>
          </p:nvSpPr>
          <p:spPr bwMode="gray">
            <a:xfrm>
              <a:off x="6367463" y="4216673"/>
              <a:ext cx="1163637" cy="50800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2" name="Group 21"/>
            <p:cNvGrpSpPr>
              <a:grpSpLocks/>
            </p:cNvGrpSpPr>
            <p:nvPr/>
          </p:nvGrpSpPr>
          <p:grpSpPr bwMode="auto">
            <a:xfrm rot="-1297425" flipH="1" flipV="1">
              <a:off x="6327775" y="5327923"/>
              <a:ext cx="1293813" cy="309562"/>
              <a:chOff x="2532" y="1051"/>
              <a:chExt cx="893" cy="246"/>
            </a:xfrm>
          </p:grpSpPr>
          <p:grpSp>
            <p:nvGrpSpPr>
              <p:cNvPr id="164" name="Group 2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70" name="AutoShape 2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2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2" name="AutoShape 2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3" name="AutoShape 2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5" name="Group 2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6" name="AutoShape 2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7" name="AutoShape 2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8" name="AutoShape 3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3" name="Oval 32"/>
            <p:cNvSpPr>
              <a:spLocks noChangeArrowheads="1"/>
            </p:cNvSpPr>
            <p:nvPr/>
          </p:nvSpPr>
          <p:spPr bwMode="gray">
            <a:xfrm>
              <a:off x="3611563" y="4051573"/>
              <a:ext cx="1747837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Oval 33"/>
            <p:cNvSpPr>
              <a:spLocks noChangeArrowheads="1"/>
            </p:cNvSpPr>
            <p:nvPr/>
          </p:nvSpPr>
          <p:spPr bwMode="gray">
            <a:xfrm>
              <a:off x="3684588" y="4130948"/>
              <a:ext cx="1597025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5" name="Picture 34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743325" y="4188098"/>
              <a:ext cx="1490663" cy="1457325"/>
            </a:xfrm>
            <a:prstGeom prst="rect">
              <a:avLst/>
            </a:prstGeom>
            <a:noFill/>
          </p:spPr>
        </p:pic>
        <p:sp>
          <p:nvSpPr>
            <p:cNvPr id="136" name="Oval 35"/>
            <p:cNvSpPr>
              <a:spLocks noChangeArrowheads="1"/>
            </p:cNvSpPr>
            <p:nvPr/>
          </p:nvSpPr>
          <p:spPr bwMode="gray">
            <a:xfrm>
              <a:off x="3743325" y="4188098"/>
              <a:ext cx="1481138" cy="1460499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Freeform 36"/>
            <p:cNvSpPr>
              <a:spLocks/>
            </p:cNvSpPr>
            <p:nvPr/>
          </p:nvSpPr>
          <p:spPr bwMode="gray">
            <a:xfrm>
              <a:off x="3895725" y="4216673"/>
              <a:ext cx="1163638" cy="50800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8" name="Group 37"/>
            <p:cNvGrpSpPr>
              <a:grpSpLocks/>
            </p:cNvGrpSpPr>
            <p:nvPr/>
          </p:nvGrpSpPr>
          <p:grpSpPr bwMode="auto">
            <a:xfrm rot="-1297425" flipH="1" flipV="1">
              <a:off x="3856038" y="5327923"/>
              <a:ext cx="1293812" cy="309562"/>
              <a:chOff x="2532" y="1051"/>
              <a:chExt cx="893" cy="246"/>
            </a:xfrm>
          </p:grpSpPr>
          <p:grpSp>
            <p:nvGrpSpPr>
              <p:cNvPr id="154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0" name="AutoShape 3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1" name="AutoShape 4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2" name="AutoShape 4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3" name="AutoShape 4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5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6" name="AutoShape 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7" name="AutoShape 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8" name="AutoShape 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9" name="AutoShape 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9" name="Picture 48" descr="light_shadow_m"/>
            <p:cNvPicPr>
              <a:picLocks noChangeAspect="1" noChangeArrowheads="1"/>
            </p:cNvPicPr>
            <p:nvPr/>
          </p:nvPicPr>
          <p:blipFill>
            <a:blip r:embed="rId4" cstate="print">
              <a:lum bright="-48000" contrast="-24000"/>
            </a:blip>
            <a:srcRect/>
            <a:stretch>
              <a:fillRect/>
            </a:stretch>
          </p:blipFill>
          <p:spPr bwMode="auto">
            <a:xfrm rot="3050435">
              <a:off x="4368007" y="3423716"/>
              <a:ext cx="3255962" cy="441325"/>
            </a:xfrm>
            <a:prstGeom prst="rect">
              <a:avLst/>
            </a:prstGeom>
            <a:noFill/>
          </p:spPr>
        </p:pic>
        <p:sp>
          <p:nvSpPr>
            <p:cNvPr id="140" name="Rectangle 49"/>
            <p:cNvSpPr>
              <a:spLocks noChangeArrowheads="1"/>
            </p:cNvSpPr>
            <p:nvPr/>
          </p:nvSpPr>
          <p:spPr bwMode="black">
            <a:xfrm>
              <a:off x="3885314" y="4483344"/>
              <a:ext cx="1154747" cy="986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1 ОКС</a:t>
              </a:r>
            </a:p>
            <a:p>
              <a:pPr algn="ctr"/>
              <a:r>
                <a:rPr lang="ru-RU" sz="1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4 ОКС</a:t>
              </a:r>
              <a:endParaRPr lang="en-US" sz="15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black">
            <a:xfrm>
              <a:off x="1232013" y="4444036"/>
              <a:ext cx="1154747" cy="986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1 ОКС</a:t>
              </a:r>
            </a:p>
            <a:p>
              <a:pPr algn="ctr"/>
              <a:r>
                <a:rPr lang="ru-RU" sz="1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1 ОКС</a:t>
              </a:r>
              <a:endParaRPr lang="en-US" sz="15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black">
            <a:xfrm>
              <a:off x="6400667" y="4698557"/>
              <a:ext cx="1302413" cy="575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22 ОКС</a:t>
              </a:r>
              <a:endParaRPr lang="en-US" sz="15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3" name="Group 53"/>
            <p:cNvGrpSpPr>
              <a:grpSpLocks/>
            </p:cNvGrpSpPr>
            <p:nvPr/>
          </p:nvGrpSpPr>
          <p:grpSpPr bwMode="auto">
            <a:xfrm rot="-1297425" flipH="1" flipV="1">
              <a:off x="1223963" y="5327923"/>
              <a:ext cx="1293812" cy="309562"/>
              <a:chOff x="2532" y="1051"/>
              <a:chExt cx="893" cy="246"/>
            </a:xfrm>
          </p:grpSpPr>
          <p:grpSp>
            <p:nvGrpSpPr>
              <p:cNvPr id="144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0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1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2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5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6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7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8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9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77" name="Picture 3" descr="light_shadow_m"/>
          <p:cNvPicPr>
            <a:picLocks noChangeAspect="1" noChangeArrowheads="1"/>
          </p:cNvPicPr>
          <p:nvPr/>
        </p:nvPicPr>
        <p:blipFill>
          <a:blip r:embed="rId4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919441" y="2698820"/>
            <a:ext cx="2035555" cy="297578"/>
          </a:xfrm>
          <a:prstGeom prst="rect">
            <a:avLst/>
          </a:prstGeom>
          <a:noFill/>
        </p:spPr>
      </p:pic>
      <p:sp>
        <p:nvSpPr>
          <p:cNvPr id="178" name="Freeform 4"/>
          <p:cNvSpPr>
            <a:spLocks/>
          </p:cNvSpPr>
          <p:nvPr/>
        </p:nvSpPr>
        <p:spPr bwMode="gray">
          <a:xfrm>
            <a:off x="1205048" y="2228805"/>
            <a:ext cx="1414031" cy="1260436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" name="Freeform 5"/>
          <p:cNvSpPr>
            <a:spLocks/>
          </p:cNvSpPr>
          <p:nvPr/>
        </p:nvSpPr>
        <p:spPr bwMode="gray">
          <a:xfrm flipH="1">
            <a:off x="2750193" y="2239120"/>
            <a:ext cx="1414031" cy="1260436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" name="Freeform 9"/>
          <p:cNvSpPr>
            <a:spLocks/>
          </p:cNvSpPr>
          <p:nvPr/>
        </p:nvSpPr>
        <p:spPr bwMode="gray">
          <a:xfrm>
            <a:off x="1541161" y="2372713"/>
            <a:ext cx="396057" cy="463484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1" name="Freeform 10"/>
          <p:cNvSpPr>
            <a:spLocks/>
          </p:cNvSpPr>
          <p:nvPr/>
        </p:nvSpPr>
        <p:spPr bwMode="gray">
          <a:xfrm flipH="1">
            <a:off x="3435265" y="2426697"/>
            <a:ext cx="357522" cy="350341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7" name="Oval 16"/>
          <p:cNvSpPr>
            <a:spLocks noChangeArrowheads="1"/>
          </p:cNvSpPr>
          <p:nvPr/>
        </p:nvSpPr>
        <p:spPr bwMode="gray">
          <a:xfrm>
            <a:off x="3494138" y="3083712"/>
            <a:ext cx="1178538" cy="108377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8" name="Oval 17"/>
          <p:cNvSpPr>
            <a:spLocks noChangeArrowheads="1"/>
          </p:cNvSpPr>
          <p:nvPr/>
        </p:nvSpPr>
        <p:spPr bwMode="gray">
          <a:xfrm>
            <a:off x="3543377" y="3133336"/>
            <a:ext cx="1076848" cy="989492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9" name="Picture 18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3582983" y="3169065"/>
            <a:ext cx="1005129" cy="911087"/>
          </a:xfrm>
          <a:prstGeom prst="rect">
            <a:avLst/>
          </a:prstGeom>
          <a:noFill/>
        </p:spPr>
      </p:pic>
      <p:sp>
        <p:nvSpPr>
          <p:cNvPr id="190" name="Oval 19"/>
          <p:cNvSpPr>
            <a:spLocks noChangeArrowheads="1"/>
          </p:cNvSpPr>
          <p:nvPr/>
        </p:nvSpPr>
        <p:spPr bwMode="gray">
          <a:xfrm>
            <a:off x="3582983" y="3169065"/>
            <a:ext cx="998706" cy="913072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1" name="Freeform 20"/>
          <p:cNvSpPr>
            <a:spLocks/>
          </p:cNvSpPr>
          <p:nvPr/>
        </p:nvSpPr>
        <p:spPr bwMode="gray">
          <a:xfrm>
            <a:off x="3685744" y="3186929"/>
            <a:ext cx="784621" cy="31759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2" name="Group 21"/>
          <p:cNvGrpSpPr>
            <a:grpSpLocks/>
          </p:cNvGrpSpPr>
          <p:nvPr/>
        </p:nvGrpSpPr>
        <p:grpSpPr bwMode="auto">
          <a:xfrm rot="20302575" flipH="1" flipV="1">
            <a:off x="3658983" y="3881658"/>
            <a:ext cx="872397" cy="193531"/>
            <a:chOff x="2532" y="1051"/>
            <a:chExt cx="893" cy="246"/>
          </a:xfrm>
        </p:grpSpPr>
        <p:grpSp>
          <p:nvGrpSpPr>
            <p:cNvPr id="207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13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8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09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193" name="Picture 48" descr="light_shadow_m"/>
          <p:cNvPicPr>
            <a:picLocks noChangeAspect="1" noChangeArrowheads="1"/>
          </p:cNvPicPr>
          <p:nvPr/>
        </p:nvPicPr>
        <p:blipFill>
          <a:blip r:embed="rId4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2417487" y="2720177"/>
            <a:ext cx="2035555" cy="297578"/>
          </a:xfrm>
          <a:prstGeom prst="rect">
            <a:avLst/>
          </a:prstGeom>
          <a:noFill/>
        </p:spPr>
      </p:pic>
      <p:sp>
        <p:nvSpPr>
          <p:cNvPr id="195" name="Rectangle 51"/>
          <p:cNvSpPr>
            <a:spLocks noChangeArrowheads="1"/>
          </p:cNvSpPr>
          <p:nvPr/>
        </p:nvSpPr>
        <p:spPr bwMode="black">
          <a:xfrm>
            <a:off x="3571868" y="3429000"/>
            <a:ext cx="10695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29 ОКС</a:t>
            </a:r>
            <a:endParaRPr lang="en-US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7" name="Группа 216"/>
          <p:cNvGrpSpPr/>
          <p:nvPr/>
        </p:nvGrpSpPr>
        <p:grpSpPr>
          <a:xfrm>
            <a:off x="357158" y="3143248"/>
            <a:ext cx="1776860" cy="1562073"/>
            <a:chOff x="548364" y="3102178"/>
            <a:chExt cx="1290738" cy="1117248"/>
          </a:xfrm>
        </p:grpSpPr>
        <p:sp>
          <p:nvSpPr>
            <p:cNvPr id="182" name="Oval 11"/>
            <p:cNvSpPr>
              <a:spLocks noChangeArrowheads="1"/>
            </p:cNvSpPr>
            <p:nvPr/>
          </p:nvSpPr>
          <p:spPr bwMode="gray">
            <a:xfrm>
              <a:off x="600257" y="3102178"/>
              <a:ext cx="1179608" cy="1083777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Oval 12"/>
            <p:cNvSpPr>
              <a:spLocks noChangeArrowheads="1"/>
            </p:cNvSpPr>
            <p:nvPr/>
          </p:nvSpPr>
          <p:spPr bwMode="gray">
            <a:xfrm>
              <a:off x="650567" y="3151802"/>
              <a:ext cx="1075777" cy="989492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" name="Picture 13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689103" y="3187531"/>
              <a:ext cx="1006200" cy="911087"/>
            </a:xfrm>
            <a:prstGeom prst="rect">
              <a:avLst/>
            </a:prstGeom>
            <a:noFill/>
          </p:spPr>
        </p:pic>
        <p:sp>
          <p:nvSpPr>
            <p:cNvPr id="185" name="Oval 14"/>
            <p:cNvSpPr>
              <a:spLocks noChangeArrowheads="1"/>
            </p:cNvSpPr>
            <p:nvPr/>
          </p:nvSpPr>
          <p:spPr bwMode="gray">
            <a:xfrm>
              <a:off x="689103" y="3187531"/>
              <a:ext cx="999777" cy="913072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Freeform 15"/>
            <p:cNvSpPr>
              <a:spLocks/>
            </p:cNvSpPr>
            <p:nvPr/>
          </p:nvSpPr>
          <p:spPr bwMode="gray">
            <a:xfrm>
              <a:off x="791863" y="3205395"/>
              <a:ext cx="785692" cy="31759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Rectangle 50"/>
            <p:cNvSpPr>
              <a:spLocks noChangeArrowheads="1"/>
            </p:cNvSpPr>
            <p:nvPr/>
          </p:nvSpPr>
          <p:spPr bwMode="black">
            <a:xfrm>
              <a:off x="548364" y="3357652"/>
              <a:ext cx="1290738" cy="8617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41 ОКС</a:t>
              </a:r>
            </a:p>
            <a:p>
              <a:pPr algn="ctr"/>
              <a:r>
                <a:rPr lang="ru-RU" sz="25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26 ЗУ</a:t>
              </a:r>
              <a:endParaRPr lang="en-US" sz="25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6" name="Group 53"/>
            <p:cNvGrpSpPr>
              <a:grpSpLocks/>
            </p:cNvGrpSpPr>
            <p:nvPr/>
          </p:nvGrpSpPr>
          <p:grpSpPr bwMode="auto">
            <a:xfrm rot="20302575" flipH="1" flipV="1">
              <a:off x="757610" y="3900124"/>
              <a:ext cx="872396" cy="193531"/>
              <a:chOff x="2532" y="1051"/>
              <a:chExt cx="893" cy="246"/>
            </a:xfrm>
          </p:grpSpPr>
          <p:grpSp>
            <p:nvGrpSpPr>
              <p:cNvPr id="197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3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8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9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0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1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2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8" name="Прямоугольник 97"/>
          <p:cNvSpPr/>
          <p:nvPr/>
        </p:nvSpPr>
        <p:spPr>
          <a:xfrm>
            <a:off x="3417592" y="1571612"/>
            <a:ext cx="21967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высвободилось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147890" y="4644434"/>
            <a:ext cx="206665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передано</a:t>
            </a:r>
          </a:p>
          <a:p>
            <a:pPr algn="ctr"/>
            <a:r>
              <a:rPr lang="ru-RU" sz="15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муниципальную</a:t>
            </a:r>
          </a:p>
          <a:p>
            <a:pPr algn="ctr"/>
            <a:r>
              <a:rPr lang="ru-RU" sz="15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собственность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1302472" y="5929330"/>
            <a:ext cx="234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2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списано и</a:t>
            </a:r>
          </a:p>
          <a:p>
            <a:pPr algn="ctr"/>
            <a:r>
              <a:rPr lang="ru-RU" sz="12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планируется к списанию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3643306" y="5929330"/>
            <a:ext cx="2215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2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продано и</a:t>
            </a:r>
          </a:p>
          <a:p>
            <a:pPr algn="ctr"/>
            <a:r>
              <a:rPr lang="ru-RU" sz="12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планируется к продаже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6047371" y="5715016"/>
            <a:ext cx="1596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200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cap="none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ребуетс</a:t>
            </a:r>
            <a:r>
              <a:rPr lang="ru-RU" sz="1200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/>
            <a:r>
              <a:rPr lang="ru-RU" sz="1200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</a:p>
          <a:p>
            <a:pPr algn="ctr"/>
            <a:r>
              <a:rPr lang="ru-RU" sz="1200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проработка</a:t>
            </a:r>
            <a:endParaRPr lang="ru-RU" sz="1200" b="1" cap="none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4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225" name="Рисунок 2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226" name="Прямая соединительная линия 225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Прямоугольник 226"/>
          <p:cNvSpPr/>
          <p:nvPr/>
        </p:nvSpPr>
        <p:spPr>
          <a:xfrm>
            <a:off x="745879" y="116104"/>
            <a:ext cx="84237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1450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9"/>
            <a:ext cx="9172065" cy="714379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транспортных средств в рамках реализации</a:t>
            </a:r>
            <a:b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государственных программ Ивановской области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6381328"/>
            <a:ext cx="9144000" cy="476672"/>
          </a:xfrm>
          <a:prstGeom prst="round2DiagRect">
            <a:avLst/>
          </a:prstGeom>
          <a:solidFill>
            <a:srgbClr val="C4956E">
              <a:alpha val="66000"/>
            </a:srgbClr>
          </a:solidFill>
          <a:ln>
            <a:solidFill>
              <a:srgbClr val="C4956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почки\Downloads\документы-transfor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20" y="1484784"/>
            <a:ext cx="21844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54232771"/>
              </p:ext>
            </p:extLst>
          </p:nvPr>
        </p:nvGraphicFramePr>
        <p:xfrm>
          <a:off x="285720" y="4286256"/>
          <a:ext cx="671517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5392787"/>
              </p:ext>
            </p:extLst>
          </p:nvPr>
        </p:nvGraphicFramePr>
        <p:xfrm>
          <a:off x="285720" y="1500174"/>
          <a:ext cx="707236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345156"/>
            <a:ext cx="42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автомобили скорой медицинской помощи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4631" y="4131238"/>
            <a:ext cx="23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школьные автобусы</a:t>
            </a:r>
          </a:p>
        </p:txBody>
      </p:sp>
      <p:grpSp>
        <p:nvGrpSpPr>
          <p:cNvPr id="10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745879" y="116104"/>
            <a:ext cx="84237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4520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66" y="714356"/>
            <a:ext cx="9010934" cy="6429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субъектов МСП 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786446" y="1428736"/>
          <a:ext cx="3104866" cy="298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700712" y="4476467"/>
          <a:ext cx="3443288" cy="238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20"/>
          <p:cNvGrpSpPr/>
          <p:nvPr/>
        </p:nvGrpSpPr>
        <p:grpSpPr>
          <a:xfrm>
            <a:off x="142844" y="0"/>
            <a:ext cx="8858280" cy="642918"/>
            <a:chOff x="192801" y="9366"/>
            <a:chExt cx="11808000" cy="74682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745879" y="116104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28736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 в перечне имущества, предназначенного для субъектов МСП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</a:t>
            </a:r>
            <a:endParaRPr lang="ru-RU" sz="1600" b="1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2285992"/>
          <a:ext cx="578644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42844" y="4857760"/>
            <a:ext cx="1428792" cy="185738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 аренды не менее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3042" y="4857760"/>
            <a:ext cx="1571636" cy="185738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арендная плата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40-60-80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86116" y="4857760"/>
            <a:ext cx="2357454" cy="185736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 приобретения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субъектов МСП)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6172200" cy="1143008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Управленческие решения 2019 – 2023 гг.</a:t>
            </a:r>
          </a:p>
        </p:txBody>
      </p:sp>
      <p:grpSp>
        <p:nvGrpSpPr>
          <p:cNvPr id="3" name="Группа 20"/>
          <p:cNvGrpSpPr/>
          <p:nvPr/>
        </p:nvGrpSpPr>
        <p:grpSpPr>
          <a:xfrm>
            <a:off x="214282" y="0"/>
            <a:ext cx="6643710" cy="642918"/>
            <a:chOff x="192801" y="9366"/>
            <a:chExt cx="11808000" cy="74682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857224" y="116104"/>
            <a:ext cx="8286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DD0462A-9C4C-435C-8741-BB267B8A0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328585"/>
              </p:ext>
            </p:extLst>
          </p:nvPr>
        </p:nvGraphicFramePr>
        <p:xfrm>
          <a:off x="214282" y="1142984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797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0797121"/>
              </p:ext>
            </p:extLst>
          </p:nvPr>
        </p:nvGraphicFramePr>
        <p:xfrm>
          <a:off x="0" y="1428736"/>
          <a:ext cx="46805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9711545"/>
              </p:ext>
            </p:extLst>
          </p:nvPr>
        </p:nvGraphicFramePr>
        <p:xfrm>
          <a:off x="214282" y="4121696"/>
          <a:ext cx="39604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42984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Имущество Ивановской области, реализованное посредством продажи (ед.)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29066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Имущество казны Ивановской области, предоставленное в аренду (ед.)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7143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Реализация имущества Ивановской области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7292178"/>
              </p:ext>
            </p:extLst>
          </p:nvPr>
        </p:nvGraphicFramePr>
        <p:xfrm>
          <a:off x="4929190" y="4357670"/>
          <a:ext cx="407196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9346963"/>
              </p:ext>
            </p:extLst>
          </p:nvPr>
        </p:nvGraphicFramePr>
        <p:xfrm>
          <a:off x="5072066" y="1142984"/>
          <a:ext cx="385765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6314" y="3929066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от сдачи имущества и земельных участков, поступление дебиторской задолженности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9" y="0"/>
            <a:ext cx="758528" cy="6166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0263" y="214290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2844" y="714356"/>
            <a:ext cx="885828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33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14356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доходов Департамента управления имуществом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29190" y="1571612"/>
            <a:ext cx="7143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86,17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4286256"/>
            <a:ext cx="7143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27,28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12" y="3214686"/>
            <a:ext cx="7143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49,96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182" y="1285860"/>
            <a:ext cx="7143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91,58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4000504"/>
            <a:ext cx="7143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33,56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0263" y="214290"/>
            <a:ext cx="84237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имуществом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Ивановской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9" y="0"/>
            <a:ext cx="758528" cy="61661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2844" y="714356"/>
            <a:ext cx="885828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724</Words>
  <Application>Microsoft Office PowerPoint</Application>
  <PresentationFormat>Экран (4:3)</PresentationFormat>
  <Paragraphs>197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Вовлечение в оборот высвободившихся фельдшерско-акушерских пунктов в 2023 году</vt:lpstr>
      <vt:lpstr>Передача транспортных средств в рамках реализации государственных программ Ивановской области</vt:lpstr>
      <vt:lpstr>Имущественная поддержка субъектов МСП и самозанятых граждан</vt:lpstr>
      <vt:lpstr>Управленческие решения 2019 – 2023 гг.</vt:lpstr>
      <vt:lpstr>Презентация PowerPoint</vt:lpstr>
      <vt:lpstr>Презентация PowerPoint</vt:lpstr>
      <vt:lpstr>Реализация полномочий по земельным участкам, находящимся в собственности Ивановской области</vt:lpstr>
      <vt:lpstr>Презентация PowerPoint</vt:lpstr>
      <vt:lpstr>Установление границ Ивановской области с границами субъектов Российской Федерации</vt:lpstr>
      <vt:lpstr>Установление границ муниципальных образований Ивановской области</vt:lpstr>
      <vt:lpstr>По установлению зон с особыми условиями использования территории</vt:lpstr>
      <vt:lpstr>Комплексные кадастровые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Лапочки</dc:creator>
  <cp:lastModifiedBy>Александр Ф</cp:lastModifiedBy>
  <cp:revision>166</cp:revision>
  <dcterms:created xsi:type="dcterms:W3CDTF">2024-02-16T18:31:59Z</dcterms:created>
  <dcterms:modified xsi:type="dcterms:W3CDTF">2024-03-04T11:47:30Z</dcterms:modified>
</cp:coreProperties>
</file>